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42"/>
  </p:notesMasterIdLst>
  <p:handoutMasterIdLst>
    <p:handoutMasterId r:id="rId43"/>
  </p:handoutMasterIdLst>
  <p:sldIdLst>
    <p:sldId id="256" r:id="rId3"/>
    <p:sldId id="289" r:id="rId4"/>
    <p:sldId id="290" r:id="rId5"/>
    <p:sldId id="291" r:id="rId6"/>
    <p:sldId id="293" r:id="rId7"/>
    <p:sldId id="272" r:id="rId8"/>
    <p:sldId id="342" r:id="rId9"/>
    <p:sldId id="309" r:id="rId10"/>
    <p:sldId id="310" r:id="rId11"/>
    <p:sldId id="311" r:id="rId12"/>
    <p:sldId id="312" r:id="rId13"/>
    <p:sldId id="313" r:id="rId14"/>
    <p:sldId id="277" r:id="rId15"/>
    <p:sldId id="314" r:id="rId16"/>
    <p:sldId id="315" r:id="rId17"/>
    <p:sldId id="337" r:id="rId18"/>
    <p:sldId id="316" r:id="rId19"/>
    <p:sldId id="317" r:id="rId20"/>
    <p:sldId id="335" r:id="rId21"/>
    <p:sldId id="336" r:id="rId22"/>
    <p:sldId id="343" r:id="rId23"/>
    <p:sldId id="334" r:id="rId24"/>
    <p:sldId id="318" r:id="rId25"/>
    <p:sldId id="319" r:id="rId26"/>
    <p:sldId id="320" r:id="rId27"/>
    <p:sldId id="321" r:id="rId28"/>
    <p:sldId id="322" r:id="rId29"/>
    <p:sldId id="323" r:id="rId30"/>
    <p:sldId id="324" r:id="rId31"/>
    <p:sldId id="325" r:id="rId32"/>
    <p:sldId id="326" r:id="rId33"/>
    <p:sldId id="327" r:id="rId34"/>
    <p:sldId id="328" r:id="rId35"/>
    <p:sldId id="329" r:id="rId36"/>
    <p:sldId id="330" r:id="rId37"/>
    <p:sldId id="331" r:id="rId38"/>
    <p:sldId id="340" r:id="rId39"/>
    <p:sldId id="338" r:id="rId40"/>
    <p:sldId id="339" r:id="rId4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AD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86" d="100"/>
          <a:sy n="86" d="100"/>
        </p:scale>
        <p:origin x="39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custDataLst>
              <p:tags r:id="rId2"/>
            </p:custDataLst>
          </p:nvPr>
        </p:nvSpPr>
        <p:spPr>
          <a:xfrm>
            <a:off x="0" y="0"/>
            <a:ext cx="6858000" cy="458788"/>
          </a:xfrm>
          <a:prstGeom prst="rect">
            <a:avLst/>
          </a:prstGeom>
        </p:spPr>
        <p:txBody>
          <a:bodyPr vert="horz" lIns="91440" tIns="45720" rIns="91440" bIns="45720" rtlCol="0"/>
          <a:lstStyle>
            <a:lvl1pPr algn="l">
              <a:defRPr sz="1200"/>
            </a:lvl1pPr>
          </a:lstStyle>
          <a:p>
            <a:pPr algn="ctr"/>
            <a:r>
              <a:rPr lang="tr-TR" sz="1000" b="1" smtClean="0">
                <a:solidFill>
                  <a:srgbClr val="C9E195"/>
                </a:solidFill>
                <a:latin typeface="Arial" panose="020B0604020202020204" pitchFamily="34" charset="0"/>
              </a:rPr>
              <a:t>Halka Açık</a:t>
            </a:r>
            <a:r>
              <a:rPr lang="tr-TR" sz="1000" b="1" smtClean="0">
                <a:solidFill>
                  <a:srgbClr val="000000"/>
                </a:solidFill>
                <a:latin typeface="Arial" panose="020B0604020202020204" pitchFamily="34" charset="0"/>
              </a:rPr>
              <a:t> </a:t>
            </a:r>
            <a:r>
              <a:rPr lang="tr-TR" sz="1000" b="1" smtClean="0">
                <a:solidFill>
                  <a:srgbClr val="C9E195"/>
                </a:solidFill>
                <a:latin typeface="Arial" panose="020B0604020202020204" pitchFamily="34" charset="0"/>
              </a:rPr>
              <a:t>/ Public</a:t>
            </a:r>
            <a:endParaRPr lang="tr-TR" sz="1000" b="1">
              <a:solidFill>
                <a:srgbClr val="C9E195"/>
              </a:solidFill>
              <a:latin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C1D7C1-CE91-43FC-A331-B1017255665E}" type="datetimeFigureOut">
              <a:rPr lang="tr-TR" smtClean="0"/>
              <a:t>14.02.2022</a:t>
            </a:fld>
            <a:endParaRPr lang="tr-T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931726-BD4F-4591-8FC5-84C72AF8A09D}" type="slidenum">
              <a:rPr lang="tr-TR" smtClean="0"/>
              <a:t>‹#›</a:t>
            </a:fld>
            <a:endParaRPr lang="tr-TR"/>
          </a:p>
        </p:txBody>
      </p:sp>
    </p:spTree>
    <p:extLst>
      <p:ext uri="{BB962C8B-B14F-4D97-AF65-F5344CB8AC3E}">
        <p14:creationId xmlns:p14="http://schemas.microsoft.com/office/powerpoint/2010/main" val="126372637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custDataLst>
              <p:tags r:id="rId2"/>
            </p:custDataLst>
          </p:nvPr>
        </p:nvSpPr>
        <p:spPr>
          <a:xfrm>
            <a:off x="0" y="0"/>
            <a:ext cx="6858000" cy="458788"/>
          </a:xfrm>
          <a:prstGeom prst="rect">
            <a:avLst/>
          </a:prstGeom>
        </p:spPr>
        <p:txBody>
          <a:bodyPr vert="horz" lIns="91440" tIns="45720" rIns="91440" bIns="45720" rtlCol="0"/>
          <a:lstStyle>
            <a:lvl1pPr algn="ctr">
              <a:defRPr lang="tr-TR" sz="1000" b="1" i="0" u="none">
                <a:solidFill>
                  <a:srgbClr val="C9E195"/>
                </a:solidFill>
                <a:latin typeface="Arial" panose="020B0604020202020204" pitchFamily="34" charset="0"/>
              </a:defRPr>
            </a:lvl1pPr>
          </a:lstStyle>
          <a:p>
            <a:r>
              <a:rPr lang="tr-TR" smtClean="0"/>
              <a:t>Halka Açık</a:t>
            </a:r>
            <a:r>
              <a:rPr lang="tr-TR" smtClean="0">
                <a:solidFill>
                  <a:srgbClr val="000000"/>
                </a:solidFill>
              </a:rPr>
              <a:t> </a:t>
            </a:r>
            <a:r>
              <a:rPr lang="tr-TR" smtClean="0"/>
              <a:t>/ Public</a:t>
            </a:r>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47650-05F2-47B3-AEE0-CF913CF46320}" type="datetimeFigureOut">
              <a:rPr lang="tr-TR" smtClean="0"/>
              <a:t>14.02.2022</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E6E95-4C0B-4874-8069-AC00AEDBCB13}" type="slidenum">
              <a:rPr lang="tr-TR" smtClean="0"/>
              <a:t>‹#›</a:t>
            </a:fld>
            <a:endParaRPr lang="tr-TR"/>
          </a:p>
        </p:txBody>
      </p:sp>
    </p:spTree>
    <p:extLst>
      <p:ext uri="{BB962C8B-B14F-4D97-AF65-F5344CB8AC3E}">
        <p14:creationId xmlns:p14="http://schemas.microsoft.com/office/powerpoint/2010/main" val="1749319313"/>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1</a:t>
            </a:fld>
            <a:endParaRPr lang="tr-TR"/>
          </a:p>
        </p:txBody>
      </p:sp>
    </p:spTree>
    <p:extLst>
      <p:ext uri="{BB962C8B-B14F-4D97-AF65-F5344CB8AC3E}">
        <p14:creationId xmlns:p14="http://schemas.microsoft.com/office/powerpoint/2010/main" val="3822324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10</a:t>
            </a:fld>
            <a:endParaRPr lang="tr-TR"/>
          </a:p>
        </p:txBody>
      </p:sp>
    </p:spTree>
    <p:extLst>
      <p:ext uri="{BB962C8B-B14F-4D97-AF65-F5344CB8AC3E}">
        <p14:creationId xmlns:p14="http://schemas.microsoft.com/office/powerpoint/2010/main" val="65273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11</a:t>
            </a:fld>
            <a:endParaRPr lang="tr-TR"/>
          </a:p>
        </p:txBody>
      </p:sp>
    </p:spTree>
    <p:extLst>
      <p:ext uri="{BB962C8B-B14F-4D97-AF65-F5344CB8AC3E}">
        <p14:creationId xmlns:p14="http://schemas.microsoft.com/office/powerpoint/2010/main" val="3392261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12</a:t>
            </a:fld>
            <a:endParaRPr lang="tr-TR"/>
          </a:p>
        </p:txBody>
      </p:sp>
    </p:spTree>
    <p:extLst>
      <p:ext uri="{BB962C8B-B14F-4D97-AF65-F5344CB8AC3E}">
        <p14:creationId xmlns:p14="http://schemas.microsoft.com/office/powerpoint/2010/main" val="1395222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13</a:t>
            </a:fld>
            <a:endParaRPr lang="tr-TR"/>
          </a:p>
        </p:txBody>
      </p:sp>
    </p:spTree>
    <p:extLst>
      <p:ext uri="{BB962C8B-B14F-4D97-AF65-F5344CB8AC3E}">
        <p14:creationId xmlns:p14="http://schemas.microsoft.com/office/powerpoint/2010/main" val="3475439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14</a:t>
            </a:fld>
            <a:endParaRPr lang="tr-TR"/>
          </a:p>
        </p:txBody>
      </p:sp>
    </p:spTree>
    <p:extLst>
      <p:ext uri="{BB962C8B-B14F-4D97-AF65-F5344CB8AC3E}">
        <p14:creationId xmlns:p14="http://schemas.microsoft.com/office/powerpoint/2010/main" val="3680907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15</a:t>
            </a:fld>
            <a:endParaRPr lang="tr-TR"/>
          </a:p>
        </p:txBody>
      </p:sp>
    </p:spTree>
    <p:extLst>
      <p:ext uri="{BB962C8B-B14F-4D97-AF65-F5344CB8AC3E}">
        <p14:creationId xmlns:p14="http://schemas.microsoft.com/office/powerpoint/2010/main" val="3562154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16</a:t>
            </a:fld>
            <a:endParaRPr lang="tr-TR"/>
          </a:p>
        </p:txBody>
      </p:sp>
    </p:spTree>
    <p:extLst>
      <p:ext uri="{BB962C8B-B14F-4D97-AF65-F5344CB8AC3E}">
        <p14:creationId xmlns:p14="http://schemas.microsoft.com/office/powerpoint/2010/main" val="1445925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17</a:t>
            </a:fld>
            <a:endParaRPr lang="tr-TR"/>
          </a:p>
        </p:txBody>
      </p:sp>
    </p:spTree>
    <p:extLst>
      <p:ext uri="{BB962C8B-B14F-4D97-AF65-F5344CB8AC3E}">
        <p14:creationId xmlns:p14="http://schemas.microsoft.com/office/powerpoint/2010/main" val="487464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18</a:t>
            </a:fld>
            <a:endParaRPr lang="tr-TR"/>
          </a:p>
        </p:txBody>
      </p:sp>
    </p:spTree>
    <p:extLst>
      <p:ext uri="{BB962C8B-B14F-4D97-AF65-F5344CB8AC3E}">
        <p14:creationId xmlns:p14="http://schemas.microsoft.com/office/powerpoint/2010/main" val="1491512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19</a:t>
            </a:fld>
            <a:endParaRPr lang="tr-TR"/>
          </a:p>
        </p:txBody>
      </p:sp>
    </p:spTree>
    <p:extLst>
      <p:ext uri="{BB962C8B-B14F-4D97-AF65-F5344CB8AC3E}">
        <p14:creationId xmlns:p14="http://schemas.microsoft.com/office/powerpoint/2010/main" val="250943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2</a:t>
            </a:fld>
            <a:endParaRPr lang="tr-TR"/>
          </a:p>
        </p:txBody>
      </p:sp>
    </p:spTree>
    <p:extLst>
      <p:ext uri="{BB962C8B-B14F-4D97-AF65-F5344CB8AC3E}">
        <p14:creationId xmlns:p14="http://schemas.microsoft.com/office/powerpoint/2010/main" val="891424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20</a:t>
            </a:fld>
            <a:endParaRPr lang="tr-TR"/>
          </a:p>
        </p:txBody>
      </p:sp>
    </p:spTree>
    <p:extLst>
      <p:ext uri="{BB962C8B-B14F-4D97-AF65-F5344CB8AC3E}">
        <p14:creationId xmlns:p14="http://schemas.microsoft.com/office/powerpoint/2010/main" val="1821041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21</a:t>
            </a:fld>
            <a:endParaRPr lang="tr-TR"/>
          </a:p>
        </p:txBody>
      </p:sp>
    </p:spTree>
    <p:extLst>
      <p:ext uri="{BB962C8B-B14F-4D97-AF65-F5344CB8AC3E}">
        <p14:creationId xmlns:p14="http://schemas.microsoft.com/office/powerpoint/2010/main" val="2368586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22</a:t>
            </a:fld>
            <a:endParaRPr lang="tr-TR"/>
          </a:p>
        </p:txBody>
      </p:sp>
    </p:spTree>
    <p:extLst>
      <p:ext uri="{BB962C8B-B14F-4D97-AF65-F5344CB8AC3E}">
        <p14:creationId xmlns:p14="http://schemas.microsoft.com/office/powerpoint/2010/main" val="1955788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23</a:t>
            </a:fld>
            <a:endParaRPr lang="tr-TR"/>
          </a:p>
        </p:txBody>
      </p:sp>
    </p:spTree>
    <p:extLst>
      <p:ext uri="{BB962C8B-B14F-4D97-AF65-F5344CB8AC3E}">
        <p14:creationId xmlns:p14="http://schemas.microsoft.com/office/powerpoint/2010/main" val="3781676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24</a:t>
            </a:fld>
            <a:endParaRPr lang="tr-TR"/>
          </a:p>
        </p:txBody>
      </p:sp>
    </p:spTree>
    <p:extLst>
      <p:ext uri="{BB962C8B-B14F-4D97-AF65-F5344CB8AC3E}">
        <p14:creationId xmlns:p14="http://schemas.microsoft.com/office/powerpoint/2010/main" val="4089669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25</a:t>
            </a:fld>
            <a:endParaRPr lang="tr-TR"/>
          </a:p>
        </p:txBody>
      </p:sp>
    </p:spTree>
    <p:extLst>
      <p:ext uri="{BB962C8B-B14F-4D97-AF65-F5344CB8AC3E}">
        <p14:creationId xmlns:p14="http://schemas.microsoft.com/office/powerpoint/2010/main" val="235080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26</a:t>
            </a:fld>
            <a:endParaRPr lang="tr-TR"/>
          </a:p>
        </p:txBody>
      </p:sp>
    </p:spTree>
    <p:extLst>
      <p:ext uri="{BB962C8B-B14F-4D97-AF65-F5344CB8AC3E}">
        <p14:creationId xmlns:p14="http://schemas.microsoft.com/office/powerpoint/2010/main" val="755952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27</a:t>
            </a:fld>
            <a:endParaRPr lang="tr-TR"/>
          </a:p>
        </p:txBody>
      </p:sp>
    </p:spTree>
    <p:extLst>
      <p:ext uri="{BB962C8B-B14F-4D97-AF65-F5344CB8AC3E}">
        <p14:creationId xmlns:p14="http://schemas.microsoft.com/office/powerpoint/2010/main" val="28981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28</a:t>
            </a:fld>
            <a:endParaRPr lang="tr-TR"/>
          </a:p>
        </p:txBody>
      </p:sp>
    </p:spTree>
    <p:extLst>
      <p:ext uri="{BB962C8B-B14F-4D97-AF65-F5344CB8AC3E}">
        <p14:creationId xmlns:p14="http://schemas.microsoft.com/office/powerpoint/2010/main" val="1549646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29</a:t>
            </a:fld>
            <a:endParaRPr lang="tr-TR"/>
          </a:p>
        </p:txBody>
      </p:sp>
    </p:spTree>
    <p:extLst>
      <p:ext uri="{BB962C8B-B14F-4D97-AF65-F5344CB8AC3E}">
        <p14:creationId xmlns:p14="http://schemas.microsoft.com/office/powerpoint/2010/main" val="3878992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3</a:t>
            </a:fld>
            <a:endParaRPr lang="tr-TR"/>
          </a:p>
        </p:txBody>
      </p:sp>
    </p:spTree>
    <p:extLst>
      <p:ext uri="{BB962C8B-B14F-4D97-AF65-F5344CB8AC3E}">
        <p14:creationId xmlns:p14="http://schemas.microsoft.com/office/powerpoint/2010/main" val="2062162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30</a:t>
            </a:fld>
            <a:endParaRPr lang="tr-TR"/>
          </a:p>
        </p:txBody>
      </p:sp>
    </p:spTree>
    <p:extLst>
      <p:ext uri="{BB962C8B-B14F-4D97-AF65-F5344CB8AC3E}">
        <p14:creationId xmlns:p14="http://schemas.microsoft.com/office/powerpoint/2010/main" val="2259188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31</a:t>
            </a:fld>
            <a:endParaRPr lang="tr-TR"/>
          </a:p>
        </p:txBody>
      </p:sp>
    </p:spTree>
    <p:extLst>
      <p:ext uri="{BB962C8B-B14F-4D97-AF65-F5344CB8AC3E}">
        <p14:creationId xmlns:p14="http://schemas.microsoft.com/office/powerpoint/2010/main" val="619740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32</a:t>
            </a:fld>
            <a:endParaRPr lang="tr-TR"/>
          </a:p>
        </p:txBody>
      </p:sp>
    </p:spTree>
    <p:extLst>
      <p:ext uri="{BB962C8B-B14F-4D97-AF65-F5344CB8AC3E}">
        <p14:creationId xmlns:p14="http://schemas.microsoft.com/office/powerpoint/2010/main" val="3110611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33</a:t>
            </a:fld>
            <a:endParaRPr lang="tr-TR"/>
          </a:p>
        </p:txBody>
      </p:sp>
    </p:spTree>
    <p:extLst>
      <p:ext uri="{BB962C8B-B14F-4D97-AF65-F5344CB8AC3E}">
        <p14:creationId xmlns:p14="http://schemas.microsoft.com/office/powerpoint/2010/main" val="1219602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34</a:t>
            </a:fld>
            <a:endParaRPr lang="tr-TR"/>
          </a:p>
        </p:txBody>
      </p:sp>
    </p:spTree>
    <p:extLst>
      <p:ext uri="{BB962C8B-B14F-4D97-AF65-F5344CB8AC3E}">
        <p14:creationId xmlns:p14="http://schemas.microsoft.com/office/powerpoint/2010/main" val="4230428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35</a:t>
            </a:fld>
            <a:endParaRPr lang="tr-TR"/>
          </a:p>
        </p:txBody>
      </p:sp>
    </p:spTree>
    <p:extLst>
      <p:ext uri="{BB962C8B-B14F-4D97-AF65-F5344CB8AC3E}">
        <p14:creationId xmlns:p14="http://schemas.microsoft.com/office/powerpoint/2010/main" val="37645403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36</a:t>
            </a:fld>
            <a:endParaRPr lang="tr-TR"/>
          </a:p>
        </p:txBody>
      </p:sp>
    </p:spTree>
    <p:extLst>
      <p:ext uri="{BB962C8B-B14F-4D97-AF65-F5344CB8AC3E}">
        <p14:creationId xmlns:p14="http://schemas.microsoft.com/office/powerpoint/2010/main" val="2564775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37</a:t>
            </a:fld>
            <a:endParaRPr lang="tr-TR"/>
          </a:p>
        </p:txBody>
      </p:sp>
    </p:spTree>
    <p:extLst>
      <p:ext uri="{BB962C8B-B14F-4D97-AF65-F5344CB8AC3E}">
        <p14:creationId xmlns:p14="http://schemas.microsoft.com/office/powerpoint/2010/main" val="2226671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38</a:t>
            </a:fld>
            <a:endParaRPr lang="tr-TR"/>
          </a:p>
        </p:txBody>
      </p:sp>
    </p:spTree>
    <p:extLst>
      <p:ext uri="{BB962C8B-B14F-4D97-AF65-F5344CB8AC3E}">
        <p14:creationId xmlns:p14="http://schemas.microsoft.com/office/powerpoint/2010/main" val="2581085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39</a:t>
            </a:fld>
            <a:endParaRPr lang="tr-TR"/>
          </a:p>
        </p:txBody>
      </p:sp>
    </p:spTree>
    <p:extLst>
      <p:ext uri="{BB962C8B-B14F-4D97-AF65-F5344CB8AC3E}">
        <p14:creationId xmlns:p14="http://schemas.microsoft.com/office/powerpoint/2010/main" val="1645350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4</a:t>
            </a:fld>
            <a:endParaRPr lang="tr-TR"/>
          </a:p>
        </p:txBody>
      </p:sp>
    </p:spTree>
    <p:extLst>
      <p:ext uri="{BB962C8B-B14F-4D97-AF65-F5344CB8AC3E}">
        <p14:creationId xmlns:p14="http://schemas.microsoft.com/office/powerpoint/2010/main" val="3590278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5</a:t>
            </a:fld>
            <a:endParaRPr lang="tr-TR"/>
          </a:p>
        </p:txBody>
      </p:sp>
    </p:spTree>
    <p:extLst>
      <p:ext uri="{BB962C8B-B14F-4D97-AF65-F5344CB8AC3E}">
        <p14:creationId xmlns:p14="http://schemas.microsoft.com/office/powerpoint/2010/main" val="1383183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6</a:t>
            </a:fld>
            <a:endParaRPr lang="tr-TR"/>
          </a:p>
        </p:txBody>
      </p:sp>
    </p:spTree>
    <p:extLst>
      <p:ext uri="{BB962C8B-B14F-4D97-AF65-F5344CB8AC3E}">
        <p14:creationId xmlns:p14="http://schemas.microsoft.com/office/powerpoint/2010/main" val="853525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7</a:t>
            </a:fld>
            <a:endParaRPr lang="tr-TR"/>
          </a:p>
        </p:txBody>
      </p:sp>
    </p:spTree>
    <p:extLst>
      <p:ext uri="{BB962C8B-B14F-4D97-AF65-F5344CB8AC3E}">
        <p14:creationId xmlns:p14="http://schemas.microsoft.com/office/powerpoint/2010/main" val="1431934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8</a:t>
            </a:fld>
            <a:endParaRPr lang="tr-TR"/>
          </a:p>
        </p:txBody>
      </p:sp>
    </p:spTree>
    <p:extLst>
      <p:ext uri="{BB962C8B-B14F-4D97-AF65-F5344CB8AC3E}">
        <p14:creationId xmlns:p14="http://schemas.microsoft.com/office/powerpoint/2010/main" val="1810795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Header Placeholder 3"/>
          <p:cNvSpPr>
            <a:spLocks noGrp="1"/>
          </p:cNvSpPr>
          <p:nvPr>
            <p:ph type="hdr" sz="quarter" idx="10"/>
            <p:custDataLst>
              <p:tags r:id="rId1"/>
            </p:custDataLst>
          </p:nvPr>
        </p:nvSpPr>
        <p:spPr/>
        <p:txBody>
          <a:bodyPr/>
          <a:lstStyle/>
          <a:p>
            <a:r>
              <a:rPr lang="tr-TR" smtClean="0"/>
              <a:t>Halka Açık</a:t>
            </a:r>
            <a:r>
              <a:rPr lang="tr-TR" smtClean="0">
                <a:solidFill>
                  <a:srgbClr val="000000"/>
                </a:solidFill>
              </a:rPr>
              <a:t> </a:t>
            </a:r>
            <a:r>
              <a:rPr lang="tr-TR" smtClean="0"/>
              <a:t>/ Public</a:t>
            </a:r>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BAE6E95-4C0B-4874-8069-AC00AEDBCB13}" type="slidenum">
              <a:rPr lang="tr-TR" smtClean="0"/>
              <a:t>9</a:t>
            </a:fld>
            <a:endParaRPr lang="tr-TR"/>
          </a:p>
        </p:txBody>
      </p:sp>
    </p:spTree>
    <p:extLst>
      <p:ext uri="{BB962C8B-B14F-4D97-AF65-F5344CB8AC3E}">
        <p14:creationId xmlns:p14="http://schemas.microsoft.com/office/powerpoint/2010/main" val="268302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D9A2B562-AD10-4C4F-B49B-9C805B3D7A7C}" type="datetimeFigureOut">
              <a:rPr lang="tr-TR" smtClean="0"/>
              <a:t>14.02.2022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2A053F80-C90B-4C40-AD92-CAE29610FA4B}" type="slidenum">
              <a:rPr lang="tr-TR" smtClean="0"/>
              <a:t>‹#›</a:t>
            </a:fld>
            <a:endParaRPr lang="tr-TR"/>
          </a:p>
        </p:txBody>
      </p:sp>
    </p:spTree>
    <p:extLst>
      <p:ext uri="{BB962C8B-B14F-4D97-AF65-F5344CB8AC3E}">
        <p14:creationId xmlns:p14="http://schemas.microsoft.com/office/powerpoint/2010/main" val="3836557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D9A2B562-AD10-4C4F-B49B-9C805B3D7A7C}" type="datetimeFigureOut">
              <a:rPr lang="tr-TR" smtClean="0"/>
              <a:t>14.02.2022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2A053F80-C90B-4C40-AD92-CAE29610FA4B}" type="slidenum">
              <a:rPr lang="tr-TR" smtClean="0"/>
              <a:t>‹#›</a:t>
            </a:fld>
            <a:endParaRPr lang="tr-TR"/>
          </a:p>
        </p:txBody>
      </p:sp>
    </p:spTree>
    <p:extLst>
      <p:ext uri="{BB962C8B-B14F-4D97-AF65-F5344CB8AC3E}">
        <p14:creationId xmlns:p14="http://schemas.microsoft.com/office/powerpoint/2010/main" val="1244387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D9A2B562-AD10-4C4F-B49B-9C805B3D7A7C}" type="datetimeFigureOut">
              <a:rPr lang="tr-TR" smtClean="0"/>
              <a:t>14.02.2022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2A053F80-C90B-4C40-AD92-CAE29610FA4B}" type="slidenum">
              <a:rPr lang="tr-TR" smtClean="0"/>
              <a:t>‹#›</a:t>
            </a:fld>
            <a:endParaRPr lang="tr-TR"/>
          </a:p>
        </p:txBody>
      </p:sp>
    </p:spTree>
    <p:extLst>
      <p:ext uri="{BB962C8B-B14F-4D97-AF65-F5344CB8AC3E}">
        <p14:creationId xmlns:p14="http://schemas.microsoft.com/office/powerpoint/2010/main" val="3257766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D9A2B562-AD10-4C4F-B49B-9C805B3D7A7C}" type="datetimeFigureOut">
              <a:rPr lang="tr-TR" smtClean="0"/>
              <a:t>14.02.2022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2A053F80-C90B-4C40-AD92-CAE29610FA4B}" type="slidenum">
              <a:rPr lang="tr-TR" smtClean="0"/>
              <a:t>‹#›</a:t>
            </a:fld>
            <a:endParaRPr lang="tr-TR"/>
          </a:p>
        </p:txBody>
      </p:sp>
    </p:spTree>
    <p:extLst>
      <p:ext uri="{BB962C8B-B14F-4D97-AF65-F5344CB8AC3E}">
        <p14:creationId xmlns:p14="http://schemas.microsoft.com/office/powerpoint/2010/main" val="2311631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D9A2B562-AD10-4C4F-B49B-9C805B3D7A7C}" type="datetimeFigureOut">
              <a:rPr lang="tr-TR" smtClean="0"/>
              <a:t>14.02.2022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2A053F80-C90B-4C40-AD92-CAE29610FA4B}" type="slidenum">
              <a:rPr lang="tr-TR" smtClean="0"/>
              <a:t>‹#›</a:t>
            </a:fld>
            <a:endParaRPr lang="tr-TR"/>
          </a:p>
        </p:txBody>
      </p:sp>
    </p:spTree>
    <p:extLst>
      <p:ext uri="{BB962C8B-B14F-4D97-AF65-F5344CB8AC3E}">
        <p14:creationId xmlns:p14="http://schemas.microsoft.com/office/powerpoint/2010/main" val="2771489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D9A2B562-AD10-4C4F-B49B-9C805B3D7A7C}" type="datetimeFigureOut">
              <a:rPr lang="tr-TR" smtClean="0"/>
              <a:t>14.02.2022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2A053F80-C90B-4C40-AD92-CAE29610FA4B}" type="slidenum">
              <a:rPr lang="tr-TR" smtClean="0"/>
              <a:t>‹#›</a:t>
            </a:fld>
            <a:endParaRPr lang="tr-TR"/>
          </a:p>
        </p:txBody>
      </p:sp>
    </p:spTree>
    <p:extLst>
      <p:ext uri="{BB962C8B-B14F-4D97-AF65-F5344CB8AC3E}">
        <p14:creationId xmlns:p14="http://schemas.microsoft.com/office/powerpoint/2010/main" val="1826305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D9A2B562-AD10-4C4F-B49B-9C805B3D7A7C}" type="datetimeFigureOut">
              <a:rPr lang="tr-TR" smtClean="0"/>
              <a:t>14.02.2022</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2A053F80-C90B-4C40-AD92-CAE29610FA4B}" type="slidenum">
              <a:rPr lang="tr-TR" smtClean="0"/>
              <a:t>‹#›</a:t>
            </a:fld>
            <a:endParaRPr lang="tr-TR"/>
          </a:p>
        </p:txBody>
      </p:sp>
    </p:spTree>
    <p:extLst>
      <p:ext uri="{BB962C8B-B14F-4D97-AF65-F5344CB8AC3E}">
        <p14:creationId xmlns:p14="http://schemas.microsoft.com/office/powerpoint/2010/main" val="1464390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D9A2B562-AD10-4C4F-B49B-9C805B3D7A7C}" type="datetimeFigureOut">
              <a:rPr lang="tr-TR" smtClean="0"/>
              <a:t>14.02.2022</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2A053F80-C90B-4C40-AD92-CAE29610FA4B}" type="slidenum">
              <a:rPr lang="tr-TR" smtClean="0"/>
              <a:t>‹#›</a:t>
            </a:fld>
            <a:endParaRPr lang="tr-TR"/>
          </a:p>
        </p:txBody>
      </p:sp>
    </p:spTree>
    <p:extLst>
      <p:ext uri="{BB962C8B-B14F-4D97-AF65-F5344CB8AC3E}">
        <p14:creationId xmlns:p14="http://schemas.microsoft.com/office/powerpoint/2010/main" val="3570696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D9A2B562-AD10-4C4F-B49B-9C805B3D7A7C}" type="datetimeFigureOut">
              <a:rPr lang="tr-TR" smtClean="0"/>
              <a:t>14.02.2022</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2A053F80-C90B-4C40-AD92-CAE29610FA4B}" type="slidenum">
              <a:rPr lang="tr-TR" smtClean="0"/>
              <a:t>‹#›</a:t>
            </a:fld>
            <a:endParaRPr lang="tr-TR"/>
          </a:p>
        </p:txBody>
      </p:sp>
    </p:spTree>
    <p:extLst>
      <p:ext uri="{BB962C8B-B14F-4D97-AF65-F5344CB8AC3E}">
        <p14:creationId xmlns:p14="http://schemas.microsoft.com/office/powerpoint/2010/main" val="1222419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D9A2B562-AD10-4C4F-B49B-9C805B3D7A7C}" type="datetimeFigureOut">
              <a:rPr lang="tr-TR" smtClean="0"/>
              <a:t>14.02.2022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2A053F80-C90B-4C40-AD92-CAE29610FA4B}" type="slidenum">
              <a:rPr lang="tr-TR" smtClean="0"/>
              <a:t>‹#›</a:t>
            </a:fld>
            <a:endParaRPr lang="tr-TR"/>
          </a:p>
        </p:txBody>
      </p:sp>
    </p:spTree>
    <p:extLst>
      <p:ext uri="{BB962C8B-B14F-4D97-AF65-F5344CB8AC3E}">
        <p14:creationId xmlns:p14="http://schemas.microsoft.com/office/powerpoint/2010/main" val="1584698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D9A2B562-AD10-4C4F-B49B-9C805B3D7A7C}" type="datetimeFigureOut">
              <a:rPr lang="tr-TR" smtClean="0"/>
              <a:t>14.02.2022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2A053F80-C90B-4C40-AD92-CAE29610FA4B}" type="slidenum">
              <a:rPr lang="tr-TR" smtClean="0"/>
              <a:t>‹#›</a:t>
            </a:fld>
            <a:endParaRPr lang="tr-TR"/>
          </a:p>
        </p:txBody>
      </p:sp>
    </p:spTree>
    <p:extLst>
      <p:ext uri="{BB962C8B-B14F-4D97-AF65-F5344CB8AC3E}">
        <p14:creationId xmlns:p14="http://schemas.microsoft.com/office/powerpoint/2010/main" val="133699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A2B562-AD10-4C4F-B49B-9C805B3D7A7C}" type="datetimeFigureOut">
              <a:rPr lang="tr-TR" smtClean="0"/>
              <a:t>14.02.2022</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053F80-C90B-4C40-AD92-CAE29610FA4B}" type="slidenum">
              <a:rPr lang="tr-TR" smtClean="0"/>
              <a:t>‹#›</a:t>
            </a:fld>
            <a:endParaRPr lang="tr-TR"/>
          </a:p>
        </p:txBody>
      </p:sp>
    </p:spTree>
    <p:extLst>
      <p:ext uri="{BB962C8B-B14F-4D97-AF65-F5344CB8AC3E}">
        <p14:creationId xmlns:p14="http://schemas.microsoft.com/office/powerpoint/2010/main" val="1304875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jp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png"/><Relationship Id="rId7"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png"/><Relationship Id="rId7"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png"/><Relationship Id="rId7"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 Id="rId9" Type="http://schemas.openxmlformats.org/officeDocument/2006/relationships/image" Target="../media/image33.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Metin kutusu 7"/>
          <p:cNvSpPr txBox="1"/>
          <p:nvPr/>
        </p:nvSpPr>
        <p:spPr>
          <a:xfrm>
            <a:off x="5893724" y="4162338"/>
            <a:ext cx="5402095" cy="1400383"/>
          </a:xfrm>
          <a:prstGeom prst="rect">
            <a:avLst/>
          </a:prstGeom>
          <a:noFill/>
        </p:spPr>
        <p:txBody>
          <a:bodyPr wrap="square" rtlCol="0">
            <a:spAutoFit/>
          </a:bodyPr>
          <a:lstStyle/>
          <a:p>
            <a:pPr algn="ctr"/>
            <a:r>
              <a:rPr lang="tr-TR" sz="3000" b="1" dirty="0" smtClean="0">
                <a:latin typeface="Segoe UI Light" panose="020B0502040204020203" pitchFamily="34" charset="0"/>
                <a:ea typeface="Segoe UI Historic" panose="020B0502040204020203" pitchFamily="34" charset="0"/>
                <a:cs typeface="Segoe UI Light" panose="020B0502040204020203" pitchFamily="34" charset="0"/>
              </a:rPr>
              <a:t>Veri Maratonu / 11. Gün</a:t>
            </a:r>
          </a:p>
          <a:p>
            <a:pPr algn="ctr"/>
            <a:r>
              <a:rPr lang="tr-TR" sz="2500" dirty="0" smtClean="0">
                <a:latin typeface="Segoe UI Light" panose="020B0502040204020203" pitchFamily="34" charset="0"/>
                <a:ea typeface="Segoe UI Historic" panose="020B0502040204020203" pitchFamily="34" charset="0"/>
                <a:cs typeface="Segoe UI Light" panose="020B0502040204020203" pitchFamily="34" charset="0"/>
              </a:rPr>
              <a:t>Büyük Veri Ekosistemi</a:t>
            </a:r>
          </a:p>
          <a:p>
            <a:pPr algn="ctr"/>
            <a:endParaRPr lang="tr-TR" sz="3000" b="1" dirty="0" smtClean="0">
              <a:latin typeface="Segoe UI Light" panose="020B0502040204020203" pitchFamily="34" charset="0"/>
              <a:ea typeface="Segoe UI Historic" panose="020B0502040204020203" pitchFamily="34" charset="0"/>
              <a:cs typeface="Segoe UI Light" panose="020B0502040204020203" pitchFamily="34" charset="0"/>
            </a:endParaRPr>
          </a:p>
        </p:txBody>
      </p:sp>
      <p:sp>
        <p:nvSpPr>
          <p:cNvPr id="6" name="Metin kutusu 5"/>
          <p:cNvSpPr txBox="1"/>
          <p:nvPr/>
        </p:nvSpPr>
        <p:spPr>
          <a:xfrm>
            <a:off x="9408250" y="5611715"/>
            <a:ext cx="1887569" cy="553998"/>
          </a:xfrm>
          <a:prstGeom prst="rect">
            <a:avLst/>
          </a:prstGeom>
          <a:noFill/>
        </p:spPr>
        <p:txBody>
          <a:bodyPr wrap="none" rtlCol="0">
            <a:spAutoFit/>
          </a:bodyPr>
          <a:lstStyle/>
          <a:p>
            <a:pPr algn="r"/>
            <a:r>
              <a:rPr lang="tr-TR" sz="3000" b="1" dirty="0" smtClean="0">
                <a:latin typeface="Segoe UI Light" panose="020B0502040204020203" pitchFamily="34" charset="0"/>
                <a:ea typeface="Segoe UI Historic" panose="020B0502040204020203" pitchFamily="34" charset="0"/>
                <a:cs typeface="Segoe UI Light" panose="020B0502040204020203" pitchFamily="34" charset="0"/>
              </a:rPr>
              <a:t>Talha KILIÇ</a:t>
            </a:r>
          </a:p>
        </p:txBody>
      </p:sp>
    </p:spTree>
    <p:extLst>
      <p:ext uri="{BB962C8B-B14F-4D97-AF65-F5344CB8AC3E}">
        <p14:creationId xmlns:p14="http://schemas.microsoft.com/office/powerpoint/2010/main" val="27443455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5"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
        <p:nvSpPr>
          <p:cNvPr id="12" name="Metin kutusu 4"/>
          <p:cNvSpPr txBox="1"/>
          <p:nvPr/>
        </p:nvSpPr>
        <p:spPr>
          <a:xfrm>
            <a:off x="845507" y="921406"/>
            <a:ext cx="3981924" cy="446276"/>
          </a:xfrm>
          <a:prstGeom prst="rect">
            <a:avLst/>
          </a:prstGeom>
          <a:noFill/>
        </p:spPr>
        <p:txBody>
          <a:bodyPr wrap="none" rtlCol="0">
            <a:spAutoFit/>
          </a:bodyPr>
          <a:lstStyle/>
          <a:p>
            <a:r>
              <a:rPr lang="tr-TR" sz="2300" b="1" dirty="0"/>
              <a:t>Büyük Veri Özellikleri - </a:t>
            </a:r>
            <a:r>
              <a:rPr lang="tr-TR" sz="2300" b="1" dirty="0" err="1"/>
              <a:t>Velocity</a:t>
            </a:r>
            <a:endParaRPr lang="tr-TR" sz="2300" b="1" dirty="0"/>
          </a:p>
        </p:txBody>
      </p:sp>
      <p:sp>
        <p:nvSpPr>
          <p:cNvPr id="14" name="Metin kutusu 6"/>
          <p:cNvSpPr txBox="1"/>
          <p:nvPr/>
        </p:nvSpPr>
        <p:spPr>
          <a:xfrm>
            <a:off x="845507" y="1827424"/>
            <a:ext cx="3944925" cy="3970318"/>
          </a:xfrm>
          <a:prstGeom prst="rect">
            <a:avLst/>
          </a:prstGeom>
          <a:noFill/>
        </p:spPr>
        <p:txBody>
          <a:bodyPr wrap="square" rtlCol="0">
            <a:spAutoFit/>
          </a:bodyPr>
          <a:lstStyle/>
          <a:p>
            <a:r>
              <a:rPr lang="tr-TR" dirty="0"/>
              <a:t>Büyüme ve gelişme yolunda yatan talepleri ve zorlukları karşılamak için verilerin üretilme ve işlenme hızından bahsedilmektedir. </a:t>
            </a:r>
            <a:r>
              <a:rPr lang="tr-TR" dirty="0" err="1"/>
              <a:t>Big</a:t>
            </a:r>
            <a:r>
              <a:rPr lang="tr-TR" dirty="0"/>
              <a:t> Data genelde verilerin üretilmesi ile eş zamanlı olarak bir yandan da işlenmektedir. Her milisaniyede veri kaydedip ürettikçe, bu verileri de aynı hızla anlayabilmemiz gerekir. Trafiği izlemekten salgın yayılmaları izlemeye ve hisse senedi alım satımına kadar, zaman çok önemlidir. Bilgiyi anlamada birkaç saniyelik gecikme, yalnızca paraya değil, aynı zamanda hayata da mal olabilir.</a:t>
            </a:r>
          </a:p>
        </p:txBody>
      </p:sp>
      <p:sp>
        <p:nvSpPr>
          <p:cNvPr id="16" name="Metin kutusu 7"/>
          <p:cNvSpPr txBox="1"/>
          <p:nvPr/>
        </p:nvSpPr>
        <p:spPr>
          <a:xfrm>
            <a:off x="471434" y="1844050"/>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2072" y="1286587"/>
            <a:ext cx="4284826" cy="4284826"/>
          </a:xfrm>
          <a:prstGeom prst="rect">
            <a:avLst/>
          </a:prstGeom>
        </p:spPr>
      </p:pic>
    </p:spTree>
    <p:extLst>
      <p:ext uri="{BB962C8B-B14F-4D97-AF65-F5344CB8AC3E}">
        <p14:creationId xmlns:p14="http://schemas.microsoft.com/office/powerpoint/2010/main" val="2249126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5"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2072" y="1286587"/>
            <a:ext cx="4284826" cy="4284826"/>
          </a:xfrm>
          <a:prstGeom prst="rect">
            <a:avLst/>
          </a:prstGeom>
        </p:spPr>
      </p:pic>
      <p:pic>
        <p:nvPicPr>
          <p:cNvPr id="9" name="Resim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4454" y="1286587"/>
            <a:ext cx="4284826" cy="4284826"/>
          </a:xfrm>
          <a:prstGeom prst="rect">
            <a:avLst/>
          </a:prstGeom>
        </p:spPr>
      </p:pic>
    </p:spTree>
    <p:extLst>
      <p:ext uri="{BB962C8B-B14F-4D97-AF65-F5344CB8AC3E}">
        <p14:creationId xmlns:p14="http://schemas.microsoft.com/office/powerpoint/2010/main" val="29803897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5"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
        <p:nvSpPr>
          <p:cNvPr id="6" name="Metin kutusu 4"/>
          <p:cNvSpPr txBox="1"/>
          <p:nvPr/>
        </p:nvSpPr>
        <p:spPr>
          <a:xfrm>
            <a:off x="845507" y="921406"/>
            <a:ext cx="3874587" cy="446276"/>
          </a:xfrm>
          <a:prstGeom prst="rect">
            <a:avLst/>
          </a:prstGeom>
          <a:noFill/>
        </p:spPr>
        <p:txBody>
          <a:bodyPr wrap="none" rtlCol="0">
            <a:spAutoFit/>
          </a:bodyPr>
          <a:lstStyle/>
          <a:p>
            <a:r>
              <a:rPr lang="tr-TR" sz="2300" b="1" dirty="0"/>
              <a:t>Büyük Veri Özellikleri - </a:t>
            </a:r>
            <a:r>
              <a:rPr lang="tr-TR" sz="2300" b="1" dirty="0" err="1"/>
              <a:t>Variety</a:t>
            </a:r>
            <a:endParaRPr lang="tr-TR" sz="2300" b="1" dirty="0"/>
          </a:p>
        </p:txBody>
      </p:sp>
      <p:sp>
        <p:nvSpPr>
          <p:cNvPr id="7" name="Metin kutusu 6"/>
          <p:cNvSpPr txBox="1"/>
          <p:nvPr/>
        </p:nvSpPr>
        <p:spPr>
          <a:xfrm>
            <a:off x="845507" y="1827424"/>
            <a:ext cx="3944925" cy="1754326"/>
          </a:xfrm>
          <a:prstGeom prst="rect">
            <a:avLst/>
          </a:prstGeom>
          <a:noFill/>
        </p:spPr>
        <p:txBody>
          <a:bodyPr wrap="square" rtlCol="0">
            <a:spAutoFit/>
          </a:bodyPr>
          <a:lstStyle/>
          <a:p>
            <a:r>
              <a:rPr lang="tr-TR"/>
              <a:t>Veriler, geleneksel veri tabanlarındaki yapılandırılmış sayısal verilerden yapılandırılmamış metin belgelerine, e-postalara, videolara, seslere, hisse senedi verileri ve finansal işlemlere kadar her tür biçimde gelir.</a:t>
            </a:r>
            <a:endParaRPr lang="tr-TR" dirty="0"/>
          </a:p>
        </p:txBody>
      </p:sp>
      <p:sp>
        <p:nvSpPr>
          <p:cNvPr id="8" name="Metin kutusu 7"/>
          <p:cNvSpPr txBox="1"/>
          <p:nvPr/>
        </p:nvSpPr>
        <p:spPr>
          <a:xfrm>
            <a:off x="471434" y="1844050"/>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pic>
        <p:nvPicPr>
          <p:cNvPr id="10" name="Picture 2"/>
          <p:cNvPicPr>
            <a:picLocks noChangeAspect="1"/>
          </p:cNvPicPr>
          <p:nvPr/>
        </p:nvPicPr>
        <p:blipFill>
          <a:blip r:embed="rId4"/>
          <a:stretch>
            <a:fillRect/>
          </a:stretch>
        </p:blipFill>
        <p:spPr>
          <a:xfrm>
            <a:off x="6636052" y="1813831"/>
            <a:ext cx="5153905" cy="1405022"/>
          </a:xfrm>
          <a:prstGeom prst="rect">
            <a:avLst/>
          </a:prstGeom>
        </p:spPr>
      </p:pic>
      <p:pic>
        <p:nvPicPr>
          <p:cNvPr id="11" name="Picture 5"/>
          <p:cNvPicPr>
            <a:picLocks noChangeAspect="1"/>
          </p:cNvPicPr>
          <p:nvPr/>
        </p:nvPicPr>
        <p:blipFill>
          <a:blip r:embed="rId5"/>
          <a:stretch>
            <a:fillRect/>
          </a:stretch>
        </p:blipFill>
        <p:spPr>
          <a:xfrm>
            <a:off x="6636052" y="3643938"/>
            <a:ext cx="5153905" cy="2790381"/>
          </a:xfrm>
          <a:prstGeom prst="rect">
            <a:avLst/>
          </a:prstGeom>
        </p:spPr>
      </p:pic>
      <p:sp>
        <p:nvSpPr>
          <p:cNvPr id="13" name="TextBox 7"/>
          <p:cNvSpPr txBox="1"/>
          <p:nvPr/>
        </p:nvSpPr>
        <p:spPr>
          <a:xfrm>
            <a:off x="6636052" y="3388489"/>
            <a:ext cx="2149729" cy="677108"/>
          </a:xfrm>
          <a:prstGeom prst="rect">
            <a:avLst/>
          </a:prstGeom>
          <a:noFill/>
        </p:spPr>
        <p:txBody>
          <a:bodyPr wrap="square" rtlCol="0">
            <a:spAutoFit/>
          </a:bodyPr>
          <a:lstStyle/>
          <a:p>
            <a:r>
              <a:rPr lang="tr-TR" sz="2000" b="1" dirty="0" err="1"/>
              <a:t>Unstructured</a:t>
            </a:r>
            <a:endParaRPr lang="tr-TR" sz="2000" b="1" dirty="0"/>
          </a:p>
          <a:p>
            <a:endParaRPr lang="tr-TR" dirty="0"/>
          </a:p>
        </p:txBody>
      </p:sp>
      <p:sp>
        <p:nvSpPr>
          <p:cNvPr id="14" name="TextBox 7"/>
          <p:cNvSpPr txBox="1"/>
          <p:nvPr/>
        </p:nvSpPr>
        <p:spPr>
          <a:xfrm>
            <a:off x="6565714" y="1305641"/>
            <a:ext cx="2149729" cy="677108"/>
          </a:xfrm>
          <a:prstGeom prst="rect">
            <a:avLst/>
          </a:prstGeom>
          <a:noFill/>
        </p:spPr>
        <p:txBody>
          <a:bodyPr wrap="square" rtlCol="0">
            <a:spAutoFit/>
          </a:bodyPr>
          <a:lstStyle/>
          <a:p>
            <a:r>
              <a:rPr lang="tr-TR" sz="2000" b="1" dirty="0" err="1"/>
              <a:t>Structured</a:t>
            </a:r>
            <a:endParaRPr lang="tr-TR" sz="2000" b="1" dirty="0"/>
          </a:p>
          <a:p>
            <a:endParaRPr lang="tr-TR" dirty="0"/>
          </a:p>
        </p:txBody>
      </p:sp>
      <p:sp>
        <p:nvSpPr>
          <p:cNvPr id="16" name="TextBox 7"/>
          <p:cNvSpPr txBox="1"/>
          <p:nvPr/>
        </p:nvSpPr>
        <p:spPr>
          <a:xfrm>
            <a:off x="535442" y="3667339"/>
            <a:ext cx="2149729" cy="677108"/>
          </a:xfrm>
          <a:prstGeom prst="rect">
            <a:avLst/>
          </a:prstGeom>
          <a:noFill/>
        </p:spPr>
        <p:txBody>
          <a:bodyPr wrap="square" rtlCol="0">
            <a:spAutoFit/>
          </a:bodyPr>
          <a:lstStyle/>
          <a:p>
            <a:r>
              <a:rPr lang="tr-TR" sz="2000" b="1" dirty="0"/>
              <a:t>Semi-</a:t>
            </a:r>
            <a:r>
              <a:rPr lang="tr-TR" sz="2000" b="1" dirty="0" err="1"/>
              <a:t>Structured</a:t>
            </a:r>
            <a:endParaRPr lang="tr-TR" sz="2000" b="1" dirty="0"/>
          </a:p>
          <a:p>
            <a:endParaRPr lang="tr-TR" dirty="0"/>
          </a:p>
        </p:txBody>
      </p:sp>
      <p:pic>
        <p:nvPicPr>
          <p:cNvPr id="17" name="Resim 4"/>
          <p:cNvPicPr>
            <a:picLocks noChangeAspect="1"/>
          </p:cNvPicPr>
          <p:nvPr/>
        </p:nvPicPr>
        <p:blipFill rotWithShape="1">
          <a:blip r:embed="rId6">
            <a:extLst>
              <a:ext uri="{28A0092B-C50C-407E-A947-70E740481C1C}">
                <a14:useLocalDpi xmlns:a14="http://schemas.microsoft.com/office/drawing/2010/main" val="0"/>
              </a:ext>
            </a:extLst>
          </a:blip>
          <a:srcRect l="7693" t="23070" r="34853" b="5536"/>
          <a:stretch/>
        </p:blipFill>
        <p:spPr>
          <a:xfrm>
            <a:off x="607329" y="4093022"/>
            <a:ext cx="2680852" cy="2498452"/>
          </a:xfrm>
          <a:prstGeom prst="rect">
            <a:avLst/>
          </a:prstGeom>
        </p:spPr>
      </p:pic>
    </p:spTree>
    <p:extLst>
      <p:ext uri="{BB962C8B-B14F-4D97-AF65-F5344CB8AC3E}">
        <p14:creationId xmlns:p14="http://schemas.microsoft.com/office/powerpoint/2010/main" val="248891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8" name="Metin kutusu 7"/>
          <p:cNvSpPr txBox="1"/>
          <p:nvPr/>
        </p:nvSpPr>
        <p:spPr>
          <a:xfrm>
            <a:off x="4650968" y="5566304"/>
            <a:ext cx="3653447" cy="430887"/>
          </a:xfrm>
          <a:prstGeom prst="rect">
            <a:avLst/>
          </a:prstGeom>
          <a:noFill/>
        </p:spPr>
        <p:txBody>
          <a:bodyPr wrap="square" rtlCol="0">
            <a:spAutoFit/>
          </a:bodyPr>
          <a:lstStyle/>
          <a:p>
            <a:r>
              <a:rPr lang="tr-TR" sz="2200" dirty="0" smtClean="0"/>
              <a:t>Data </a:t>
            </a:r>
            <a:r>
              <a:rPr lang="tr-TR" sz="2200" dirty="0" err="1" smtClean="0"/>
              <a:t>Variety</a:t>
            </a:r>
            <a:r>
              <a:rPr lang="tr-TR" sz="2200" dirty="0" smtClean="0"/>
              <a:t> – Veri Çeşitliliği</a:t>
            </a:r>
            <a:endParaRPr lang="tr-TR" sz="2200" dirty="0"/>
          </a:p>
        </p:txBody>
      </p:sp>
      <p:pic>
        <p:nvPicPr>
          <p:cNvPr id="6" name="Resi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1713" y="1487978"/>
            <a:ext cx="6188571" cy="3647865"/>
          </a:xfrm>
          <a:prstGeom prst="rect">
            <a:avLst/>
          </a:prstGeom>
        </p:spPr>
      </p:pic>
      <p:sp>
        <p:nvSpPr>
          <p:cNvPr id="7"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Tree>
    <p:extLst>
      <p:ext uri="{BB962C8B-B14F-4D97-AF65-F5344CB8AC3E}">
        <p14:creationId xmlns:p14="http://schemas.microsoft.com/office/powerpoint/2010/main" val="15180508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Metin kutusu 4"/>
          <p:cNvSpPr txBox="1"/>
          <p:nvPr/>
        </p:nvSpPr>
        <p:spPr>
          <a:xfrm>
            <a:off x="927803" y="1195726"/>
            <a:ext cx="3994683" cy="446276"/>
          </a:xfrm>
          <a:prstGeom prst="rect">
            <a:avLst/>
          </a:prstGeom>
          <a:noFill/>
        </p:spPr>
        <p:txBody>
          <a:bodyPr wrap="none" rtlCol="0">
            <a:spAutoFit/>
          </a:bodyPr>
          <a:lstStyle/>
          <a:p>
            <a:r>
              <a:rPr lang="tr-TR" sz="2300" b="1" dirty="0"/>
              <a:t>Büyük Veri Özellikleri - </a:t>
            </a:r>
            <a:r>
              <a:rPr lang="tr-TR" sz="2300" b="1" dirty="0" err="1"/>
              <a:t>Veracity</a:t>
            </a:r>
            <a:endParaRPr lang="tr-TR" sz="2300" b="1" dirty="0"/>
          </a:p>
        </p:txBody>
      </p:sp>
      <p:sp>
        <p:nvSpPr>
          <p:cNvPr id="9" name="Metin kutusu 6"/>
          <p:cNvSpPr txBox="1"/>
          <p:nvPr/>
        </p:nvSpPr>
        <p:spPr>
          <a:xfrm>
            <a:off x="927803" y="2101744"/>
            <a:ext cx="3944925" cy="3693319"/>
          </a:xfrm>
          <a:prstGeom prst="rect">
            <a:avLst/>
          </a:prstGeom>
          <a:noFill/>
        </p:spPr>
        <p:txBody>
          <a:bodyPr wrap="square" rtlCol="0">
            <a:spAutoFit/>
          </a:bodyPr>
          <a:lstStyle/>
          <a:p>
            <a:r>
              <a:rPr lang="tr-TR" dirty="0"/>
              <a:t>Verinin gerçek ve doğru olması olarak açıklanabilir. Büyük miktardaki verilere ait bilgilerin doğru olup olmadığına karar verilmesi için önemli bir yaklaşımdır.</a:t>
            </a:r>
          </a:p>
          <a:p>
            <a:endParaRPr lang="tr-TR" dirty="0"/>
          </a:p>
          <a:p>
            <a:r>
              <a:rPr lang="tr-TR" dirty="0"/>
              <a:t>Araştırmalar 3 iş insanından 1’inin kendi verilerine güvenmediğini gösteriyor .Bu yüzden anlamlı ve doğru verileri bulunası için veri;</a:t>
            </a:r>
          </a:p>
          <a:p>
            <a:r>
              <a:rPr lang="tr-TR" dirty="0"/>
              <a:t>Kategorize edilmeli,</a:t>
            </a:r>
          </a:p>
          <a:p>
            <a:r>
              <a:rPr lang="tr-TR" dirty="0"/>
              <a:t>Analiz edilmeli ve</a:t>
            </a:r>
          </a:p>
          <a:p>
            <a:r>
              <a:rPr lang="tr-TR" dirty="0"/>
              <a:t>Görsel hale dönüştürülmeli</a:t>
            </a:r>
          </a:p>
        </p:txBody>
      </p:sp>
      <p:sp>
        <p:nvSpPr>
          <p:cNvPr id="10" name="Metin kutusu 7"/>
          <p:cNvSpPr txBox="1"/>
          <p:nvPr/>
        </p:nvSpPr>
        <p:spPr>
          <a:xfrm>
            <a:off x="553730" y="2118370"/>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11"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Tree>
    <p:extLst>
      <p:ext uri="{BB962C8B-B14F-4D97-AF65-F5344CB8AC3E}">
        <p14:creationId xmlns:p14="http://schemas.microsoft.com/office/powerpoint/2010/main" val="24256151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8" name="Metin kutusu 4"/>
          <p:cNvSpPr txBox="1"/>
          <p:nvPr/>
        </p:nvSpPr>
        <p:spPr>
          <a:xfrm>
            <a:off x="918659" y="1543198"/>
            <a:ext cx="3689023" cy="446276"/>
          </a:xfrm>
          <a:prstGeom prst="rect">
            <a:avLst/>
          </a:prstGeom>
          <a:noFill/>
        </p:spPr>
        <p:txBody>
          <a:bodyPr wrap="none" rtlCol="0">
            <a:spAutoFit/>
          </a:bodyPr>
          <a:lstStyle/>
          <a:p>
            <a:r>
              <a:rPr lang="tr-TR" sz="2300" b="1" dirty="0"/>
              <a:t>Büyük Veri Özellikleri - Value</a:t>
            </a:r>
          </a:p>
        </p:txBody>
      </p:sp>
      <p:sp>
        <p:nvSpPr>
          <p:cNvPr id="11" name="Metin kutusu 6"/>
          <p:cNvSpPr txBox="1"/>
          <p:nvPr/>
        </p:nvSpPr>
        <p:spPr>
          <a:xfrm>
            <a:off x="918659" y="2449216"/>
            <a:ext cx="3944925" cy="2308324"/>
          </a:xfrm>
          <a:prstGeom prst="rect">
            <a:avLst/>
          </a:prstGeom>
          <a:noFill/>
        </p:spPr>
        <p:txBody>
          <a:bodyPr wrap="square" rtlCol="0">
            <a:spAutoFit/>
          </a:bodyPr>
          <a:lstStyle/>
          <a:p>
            <a:r>
              <a:rPr lang="tr-TR" dirty="0"/>
              <a:t>Büyük veri ile ilgili en önemli bileşen, değerdir. Elde edilen ve işlenen veriler, kuruma değer kattığı sürece anlamlıdır. Bu nedenle, büyük verinin analizinin ve simülasyonlarının doğru şekilde kurgulanması ve büyük veriyi kullanan kuruma fayda sağlaması öncelikli olarak ele alınmalıdır.</a:t>
            </a:r>
          </a:p>
        </p:txBody>
      </p:sp>
      <p:sp>
        <p:nvSpPr>
          <p:cNvPr id="12" name="Metin kutusu 7"/>
          <p:cNvSpPr txBox="1"/>
          <p:nvPr/>
        </p:nvSpPr>
        <p:spPr>
          <a:xfrm>
            <a:off x="544586" y="2465842"/>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13"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Tree>
    <p:extLst>
      <p:ext uri="{BB962C8B-B14F-4D97-AF65-F5344CB8AC3E}">
        <p14:creationId xmlns:p14="http://schemas.microsoft.com/office/powerpoint/2010/main" val="33797182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8" name="Metin kutusu 4"/>
          <p:cNvSpPr txBox="1"/>
          <p:nvPr/>
        </p:nvSpPr>
        <p:spPr>
          <a:xfrm>
            <a:off x="4214126" y="980932"/>
            <a:ext cx="3903954" cy="446276"/>
          </a:xfrm>
          <a:prstGeom prst="rect">
            <a:avLst/>
          </a:prstGeom>
          <a:noFill/>
        </p:spPr>
        <p:txBody>
          <a:bodyPr wrap="none" rtlCol="0">
            <a:spAutoFit/>
          </a:bodyPr>
          <a:lstStyle/>
          <a:p>
            <a:r>
              <a:rPr lang="tr-TR" sz="2300" b="1" dirty="0" err="1" smtClean="0"/>
              <a:t>Batch</a:t>
            </a:r>
            <a:r>
              <a:rPr lang="tr-TR" sz="2300" b="1" dirty="0" smtClean="0"/>
              <a:t> </a:t>
            </a:r>
            <a:r>
              <a:rPr lang="tr-TR" sz="2300" b="1" dirty="0" err="1" smtClean="0"/>
              <a:t>vs</a:t>
            </a:r>
            <a:r>
              <a:rPr lang="tr-TR" sz="2300" b="1" dirty="0" smtClean="0"/>
              <a:t> Real Time Veri Analizi</a:t>
            </a:r>
            <a:endParaRPr lang="tr-TR" sz="2300" b="1" dirty="0"/>
          </a:p>
        </p:txBody>
      </p:sp>
      <p:sp>
        <p:nvSpPr>
          <p:cNvPr id="13"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
        <p:nvSpPr>
          <p:cNvPr id="2" name="Rectangle 1"/>
          <p:cNvSpPr/>
          <p:nvPr/>
        </p:nvSpPr>
        <p:spPr>
          <a:xfrm>
            <a:off x="1469135" y="2412057"/>
            <a:ext cx="4626864" cy="37398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Rectangle 8"/>
          <p:cNvSpPr/>
          <p:nvPr/>
        </p:nvSpPr>
        <p:spPr>
          <a:xfrm>
            <a:off x="6166103" y="2410098"/>
            <a:ext cx="4626864" cy="37398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Rectangle 9"/>
          <p:cNvSpPr/>
          <p:nvPr/>
        </p:nvSpPr>
        <p:spPr>
          <a:xfrm>
            <a:off x="1475230" y="1955511"/>
            <a:ext cx="4626864" cy="376209"/>
          </a:xfrm>
          <a:prstGeom prst="rect">
            <a:avLst/>
          </a:prstGeom>
          <a:solidFill>
            <a:srgbClr val="6DA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Rectangle 13"/>
          <p:cNvSpPr/>
          <p:nvPr/>
        </p:nvSpPr>
        <p:spPr>
          <a:xfrm>
            <a:off x="6166103" y="1955510"/>
            <a:ext cx="4626864" cy="376209"/>
          </a:xfrm>
          <a:prstGeom prst="rect">
            <a:avLst/>
          </a:prstGeom>
          <a:solidFill>
            <a:srgbClr val="6DA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Metin kutusu 4"/>
          <p:cNvSpPr txBox="1"/>
          <p:nvPr/>
        </p:nvSpPr>
        <p:spPr>
          <a:xfrm>
            <a:off x="2766744" y="1943559"/>
            <a:ext cx="2031646" cy="400110"/>
          </a:xfrm>
          <a:prstGeom prst="rect">
            <a:avLst/>
          </a:prstGeom>
          <a:noFill/>
        </p:spPr>
        <p:txBody>
          <a:bodyPr wrap="none" rtlCol="0">
            <a:spAutoFit/>
          </a:bodyPr>
          <a:lstStyle/>
          <a:p>
            <a:r>
              <a:rPr lang="tr-TR" sz="2000" b="1" dirty="0" err="1" smtClean="0">
                <a:solidFill>
                  <a:schemeClr val="bg1"/>
                </a:solidFill>
              </a:rPr>
              <a:t>Batch</a:t>
            </a:r>
            <a:r>
              <a:rPr lang="tr-TR" sz="2000" b="1" dirty="0" smtClean="0">
                <a:solidFill>
                  <a:schemeClr val="bg1"/>
                </a:solidFill>
              </a:rPr>
              <a:t> Veri Analizi</a:t>
            </a:r>
            <a:endParaRPr lang="tr-TR" sz="2000" b="1" dirty="0">
              <a:solidFill>
                <a:schemeClr val="bg1"/>
              </a:solidFill>
            </a:endParaRPr>
          </a:p>
        </p:txBody>
      </p:sp>
      <p:sp>
        <p:nvSpPr>
          <p:cNvPr id="16" name="Metin kutusu 4"/>
          <p:cNvSpPr txBox="1"/>
          <p:nvPr/>
        </p:nvSpPr>
        <p:spPr>
          <a:xfrm>
            <a:off x="7240702" y="1955510"/>
            <a:ext cx="2477666" cy="400110"/>
          </a:xfrm>
          <a:prstGeom prst="rect">
            <a:avLst/>
          </a:prstGeom>
          <a:noFill/>
        </p:spPr>
        <p:txBody>
          <a:bodyPr wrap="none" rtlCol="0">
            <a:spAutoFit/>
          </a:bodyPr>
          <a:lstStyle/>
          <a:p>
            <a:r>
              <a:rPr lang="tr-TR" sz="2000" b="1" dirty="0" smtClean="0">
                <a:solidFill>
                  <a:schemeClr val="bg1"/>
                </a:solidFill>
              </a:rPr>
              <a:t>Real Time Veri Analizi</a:t>
            </a:r>
            <a:endParaRPr lang="tr-TR" sz="2000" b="1" dirty="0">
              <a:solidFill>
                <a:schemeClr val="bg1"/>
              </a:solidFill>
            </a:endParaRPr>
          </a:p>
        </p:txBody>
      </p:sp>
      <p:sp>
        <p:nvSpPr>
          <p:cNvPr id="17" name="Metin kutusu 6"/>
          <p:cNvSpPr txBox="1"/>
          <p:nvPr/>
        </p:nvSpPr>
        <p:spPr>
          <a:xfrm>
            <a:off x="1631891" y="2536186"/>
            <a:ext cx="4357429" cy="877163"/>
          </a:xfrm>
          <a:prstGeom prst="rect">
            <a:avLst/>
          </a:prstGeom>
          <a:noFill/>
        </p:spPr>
        <p:txBody>
          <a:bodyPr wrap="square" rtlCol="0">
            <a:spAutoFit/>
          </a:bodyPr>
          <a:lstStyle/>
          <a:p>
            <a:r>
              <a:rPr lang="tr-TR" sz="1700" dirty="0" smtClean="0"/>
              <a:t>Belirlenen miktarda veri biriktiğinde ya da bir zaman planlandığında duran/biriken/saklanan veri üzerinde yapılan analizdir</a:t>
            </a:r>
            <a:endParaRPr lang="tr-TR" sz="1700" dirty="0"/>
          </a:p>
        </p:txBody>
      </p:sp>
      <p:sp>
        <p:nvSpPr>
          <p:cNvPr id="18" name="Metin kutusu 6"/>
          <p:cNvSpPr txBox="1"/>
          <p:nvPr/>
        </p:nvSpPr>
        <p:spPr>
          <a:xfrm>
            <a:off x="6258755" y="2536186"/>
            <a:ext cx="4357429" cy="615553"/>
          </a:xfrm>
          <a:prstGeom prst="rect">
            <a:avLst/>
          </a:prstGeom>
          <a:noFill/>
        </p:spPr>
        <p:txBody>
          <a:bodyPr wrap="square" rtlCol="0">
            <a:spAutoFit/>
          </a:bodyPr>
          <a:lstStyle/>
          <a:p>
            <a:r>
              <a:rPr lang="tr-TR" sz="1700" dirty="0" smtClean="0"/>
              <a:t>Akan verinin işlem gerçekleştikten hemen sonra analiz edilmesidir.</a:t>
            </a:r>
            <a:endParaRPr lang="tr-TR" sz="1700" dirty="0"/>
          </a:p>
        </p:txBody>
      </p:sp>
      <p:sp>
        <p:nvSpPr>
          <p:cNvPr id="19" name="Metin kutusu 6"/>
          <p:cNvSpPr txBox="1"/>
          <p:nvPr/>
        </p:nvSpPr>
        <p:spPr>
          <a:xfrm>
            <a:off x="1631891" y="3737431"/>
            <a:ext cx="791269" cy="400110"/>
          </a:xfrm>
          <a:prstGeom prst="rect">
            <a:avLst/>
          </a:prstGeom>
          <a:noFill/>
        </p:spPr>
        <p:txBody>
          <a:bodyPr wrap="square" rtlCol="0">
            <a:spAutoFit/>
          </a:bodyPr>
          <a:lstStyle/>
          <a:p>
            <a:pPr algn="ctr"/>
            <a:r>
              <a:rPr lang="tr-TR" sz="1000" dirty="0" smtClean="0"/>
              <a:t>İşlem</a:t>
            </a:r>
          </a:p>
          <a:p>
            <a:pPr algn="ctr"/>
            <a:r>
              <a:rPr lang="tr-TR" sz="1000" dirty="0" smtClean="0"/>
              <a:t>Gerçekleşir</a:t>
            </a:r>
            <a:endParaRPr lang="tr-TR" sz="1000" dirty="0"/>
          </a:p>
        </p:txBody>
      </p:sp>
      <p:sp>
        <p:nvSpPr>
          <p:cNvPr id="20" name="Metin kutusu 6"/>
          <p:cNvSpPr txBox="1"/>
          <p:nvPr/>
        </p:nvSpPr>
        <p:spPr>
          <a:xfrm>
            <a:off x="3072676" y="3737431"/>
            <a:ext cx="791269" cy="400110"/>
          </a:xfrm>
          <a:prstGeom prst="rect">
            <a:avLst/>
          </a:prstGeom>
          <a:noFill/>
        </p:spPr>
        <p:txBody>
          <a:bodyPr wrap="square" rtlCol="0">
            <a:spAutoFit/>
          </a:bodyPr>
          <a:lstStyle/>
          <a:p>
            <a:pPr algn="ctr"/>
            <a:r>
              <a:rPr lang="tr-TR" sz="1000" dirty="0" smtClean="0"/>
              <a:t>Veri Kaydedilir</a:t>
            </a:r>
            <a:endParaRPr lang="tr-TR" sz="1000" dirty="0"/>
          </a:p>
        </p:txBody>
      </p:sp>
      <p:sp>
        <p:nvSpPr>
          <p:cNvPr id="21" name="Metin kutusu 6"/>
          <p:cNvSpPr txBox="1"/>
          <p:nvPr/>
        </p:nvSpPr>
        <p:spPr>
          <a:xfrm>
            <a:off x="4434840" y="3751028"/>
            <a:ext cx="1495502" cy="400110"/>
          </a:xfrm>
          <a:prstGeom prst="rect">
            <a:avLst/>
          </a:prstGeom>
          <a:noFill/>
        </p:spPr>
        <p:txBody>
          <a:bodyPr wrap="square" rtlCol="0">
            <a:spAutoFit/>
          </a:bodyPr>
          <a:lstStyle/>
          <a:p>
            <a:pPr algn="ctr"/>
            <a:r>
              <a:rPr lang="tr-TR" sz="1000" dirty="0" smtClean="0"/>
              <a:t>Analiz için zaman beklenir / Schedule time</a:t>
            </a:r>
            <a:endParaRPr lang="tr-TR" sz="1000" dirty="0"/>
          </a:p>
        </p:txBody>
      </p:sp>
      <p:sp>
        <p:nvSpPr>
          <p:cNvPr id="22" name="Metin kutusu 6"/>
          <p:cNvSpPr txBox="1"/>
          <p:nvPr/>
        </p:nvSpPr>
        <p:spPr>
          <a:xfrm>
            <a:off x="6501237" y="3737431"/>
            <a:ext cx="791269" cy="400110"/>
          </a:xfrm>
          <a:prstGeom prst="rect">
            <a:avLst/>
          </a:prstGeom>
          <a:noFill/>
        </p:spPr>
        <p:txBody>
          <a:bodyPr wrap="square" rtlCol="0">
            <a:spAutoFit/>
          </a:bodyPr>
          <a:lstStyle/>
          <a:p>
            <a:pPr algn="ctr"/>
            <a:r>
              <a:rPr lang="tr-TR" sz="1000" dirty="0" smtClean="0"/>
              <a:t>İşlem</a:t>
            </a:r>
          </a:p>
          <a:p>
            <a:pPr algn="ctr"/>
            <a:r>
              <a:rPr lang="tr-TR" sz="1000" dirty="0" smtClean="0"/>
              <a:t>Gerçekleşir</a:t>
            </a:r>
            <a:endParaRPr lang="tr-TR" sz="1000" dirty="0"/>
          </a:p>
        </p:txBody>
      </p:sp>
      <p:sp>
        <p:nvSpPr>
          <p:cNvPr id="23" name="Metin kutusu 6"/>
          <p:cNvSpPr txBox="1"/>
          <p:nvPr/>
        </p:nvSpPr>
        <p:spPr>
          <a:xfrm>
            <a:off x="8040597" y="3827972"/>
            <a:ext cx="793744" cy="246221"/>
          </a:xfrm>
          <a:prstGeom prst="rect">
            <a:avLst/>
          </a:prstGeom>
          <a:noFill/>
        </p:spPr>
        <p:txBody>
          <a:bodyPr wrap="square" rtlCol="0">
            <a:spAutoFit/>
          </a:bodyPr>
          <a:lstStyle/>
          <a:p>
            <a:pPr algn="ctr"/>
            <a:r>
              <a:rPr lang="tr-TR" sz="1000" dirty="0" smtClean="0"/>
              <a:t>Analiz edilir</a:t>
            </a:r>
            <a:endParaRPr lang="tr-TR" sz="1000" dirty="0"/>
          </a:p>
        </p:txBody>
      </p:sp>
      <p:sp>
        <p:nvSpPr>
          <p:cNvPr id="24" name="Metin kutusu 6"/>
          <p:cNvSpPr txBox="1"/>
          <p:nvPr/>
        </p:nvSpPr>
        <p:spPr>
          <a:xfrm>
            <a:off x="9147194" y="3827972"/>
            <a:ext cx="1495502" cy="246221"/>
          </a:xfrm>
          <a:prstGeom prst="rect">
            <a:avLst/>
          </a:prstGeom>
          <a:noFill/>
        </p:spPr>
        <p:txBody>
          <a:bodyPr wrap="square" rtlCol="0">
            <a:spAutoFit/>
          </a:bodyPr>
          <a:lstStyle/>
          <a:p>
            <a:pPr algn="ctr"/>
            <a:r>
              <a:rPr lang="tr-TR" sz="1000" dirty="0" smtClean="0"/>
              <a:t>Analiz Sonucu</a:t>
            </a:r>
            <a:endParaRPr lang="tr-TR" sz="1000" dirty="0"/>
          </a:p>
        </p:txBody>
      </p:sp>
      <p:sp>
        <p:nvSpPr>
          <p:cNvPr id="4" name="Right Arrow 3"/>
          <p:cNvSpPr/>
          <p:nvPr/>
        </p:nvSpPr>
        <p:spPr>
          <a:xfrm>
            <a:off x="2644140" y="3851054"/>
            <a:ext cx="292608" cy="200055"/>
          </a:xfrm>
          <a:prstGeom prst="rightArrow">
            <a:avLst/>
          </a:prstGeom>
          <a:solidFill>
            <a:srgbClr val="6DAD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Right Arrow 24"/>
          <p:cNvSpPr/>
          <p:nvPr/>
        </p:nvSpPr>
        <p:spPr>
          <a:xfrm>
            <a:off x="4020864" y="3851053"/>
            <a:ext cx="292608" cy="200055"/>
          </a:xfrm>
          <a:prstGeom prst="rightArrow">
            <a:avLst/>
          </a:prstGeom>
          <a:solidFill>
            <a:srgbClr val="6DAD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Right Arrow 25"/>
          <p:cNvSpPr/>
          <p:nvPr/>
        </p:nvSpPr>
        <p:spPr>
          <a:xfrm>
            <a:off x="7513160" y="3855750"/>
            <a:ext cx="292608" cy="200055"/>
          </a:xfrm>
          <a:prstGeom prst="rightArrow">
            <a:avLst/>
          </a:prstGeom>
          <a:solidFill>
            <a:srgbClr val="6DAD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Right Arrow 26"/>
          <p:cNvSpPr/>
          <p:nvPr/>
        </p:nvSpPr>
        <p:spPr>
          <a:xfrm>
            <a:off x="8996923" y="3851053"/>
            <a:ext cx="292608" cy="200055"/>
          </a:xfrm>
          <a:prstGeom prst="rightArrow">
            <a:avLst/>
          </a:prstGeom>
          <a:solidFill>
            <a:srgbClr val="6DAD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Metin kutusu 6"/>
          <p:cNvSpPr txBox="1"/>
          <p:nvPr/>
        </p:nvSpPr>
        <p:spPr>
          <a:xfrm>
            <a:off x="1564678" y="4461623"/>
            <a:ext cx="1012249" cy="323165"/>
          </a:xfrm>
          <a:prstGeom prst="rect">
            <a:avLst/>
          </a:prstGeom>
          <a:noFill/>
        </p:spPr>
        <p:txBody>
          <a:bodyPr wrap="square" rtlCol="0">
            <a:spAutoFit/>
          </a:bodyPr>
          <a:lstStyle/>
          <a:p>
            <a:pPr algn="ctr"/>
            <a:r>
              <a:rPr lang="tr-TR" sz="1500" b="1" dirty="0" smtClean="0">
                <a:solidFill>
                  <a:srgbClr val="6DADBF"/>
                </a:solidFill>
              </a:rPr>
              <a:t>Örnekler;</a:t>
            </a:r>
            <a:endParaRPr lang="tr-TR" sz="1500" b="1" dirty="0">
              <a:solidFill>
                <a:srgbClr val="6DADBF"/>
              </a:solidFill>
            </a:endParaRPr>
          </a:p>
        </p:txBody>
      </p:sp>
      <p:sp>
        <p:nvSpPr>
          <p:cNvPr id="29" name="Metin kutusu 6"/>
          <p:cNvSpPr txBox="1"/>
          <p:nvPr/>
        </p:nvSpPr>
        <p:spPr>
          <a:xfrm>
            <a:off x="1645474" y="4809743"/>
            <a:ext cx="2667998" cy="1015663"/>
          </a:xfrm>
          <a:prstGeom prst="rect">
            <a:avLst/>
          </a:prstGeom>
          <a:noFill/>
        </p:spPr>
        <p:txBody>
          <a:bodyPr wrap="square" rtlCol="0">
            <a:spAutoFit/>
          </a:bodyPr>
          <a:lstStyle/>
          <a:p>
            <a:pPr marL="285750" indent="-285750">
              <a:buFont typeface="Arial" panose="020B0604020202020204" pitchFamily="34" charset="0"/>
              <a:buChar char="•"/>
            </a:pPr>
            <a:r>
              <a:rPr lang="tr-TR" sz="1500" dirty="0" smtClean="0"/>
              <a:t>Fatura oluşturma</a:t>
            </a:r>
          </a:p>
          <a:p>
            <a:pPr marL="285750" indent="-285750">
              <a:buFont typeface="Arial" panose="020B0604020202020204" pitchFamily="34" charset="0"/>
              <a:buChar char="•"/>
            </a:pPr>
            <a:r>
              <a:rPr lang="tr-TR" sz="1500" dirty="0" smtClean="0"/>
              <a:t>Gün sonu raporları</a:t>
            </a:r>
          </a:p>
          <a:p>
            <a:pPr marL="285750" indent="-285750">
              <a:buFont typeface="Arial" panose="020B0604020202020204" pitchFamily="34" charset="0"/>
              <a:buChar char="•"/>
            </a:pPr>
            <a:r>
              <a:rPr lang="tr-TR" sz="1500" dirty="0" err="1" smtClean="0"/>
              <a:t>Csv</a:t>
            </a:r>
            <a:r>
              <a:rPr lang="tr-TR" sz="1500" dirty="0" smtClean="0"/>
              <a:t>, </a:t>
            </a:r>
            <a:r>
              <a:rPr lang="tr-TR" sz="1500" dirty="0" err="1" smtClean="0"/>
              <a:t>excel</a:t>
            </a:r>
            <a:r>
              <a:rPr lang="tr-TR" sz="1500" dirty="0" smtClean="0"/>
              <a:t> </a:t>
            </a:r>
            <a:r>
              <a:rPr lang="tr-TR" sz="1500" dirty="0" err="1" smtClean="0"/>
              <a:t>dökümanları</a:t>
            </a:r>
            <a:endParaRPr lang="tr-TR" sz="1500" dirty="0" smtClean="0"/>
          </a:p>
          <a:p>
            <a:pPr marL="285750" indent="-285750">
              <a:buFont typeface="Arial" panose="020B0604020202020204" pitchFamily="34" charset="0"/>
              <a:buChar char="•"/>
            </a:pPr>
            <a:r>
              <a:rPr lang="tr-TR" sz="1500" dirty="0" smtClean="0"/>
              <a:t>Son 3 ayın ihracat verileri</a:t>
            </a:r>
            <a:endParaRPr lang="tr-TR" sz="1500" dirty="0"/>
          </a:p>
        </p:txBody>
      </p:sp>
      <p:sp>
        <p:nvSpPr>
          <p:cNvPr id="30" name="Metin kutusu 6"/>
          <p:cNvSpPr txBox="1"/>
          <p:nvPr/>
        </p:nvSpPr>
        <p:spPr>
          <a:xfrm>
            <a:off x="6248129" y="4468000"/>
            <a:ext cx="1012249" cy="323165"/>
          </a:xfrm>
          <a:prstGeom prst="rect">
            <a:avLst/>
          </a:prstGeom>
          <a:noFill/>
        </p:spPr>
        <p:txBody>
          <a:bodyPr wrap="square" rtlCol="0">
            <a:spAutoFit/>
          </a:bodyPr>
          <a:lstStyle/>
          <a:p>
            <a:pPr algn="ctr"/>
            <a:r>
              <a:rPr lang="tr-TR" sz="1500" b="1" dirty="0" smtClean="0">
                <a:solidFill>
                  <a:srgbClr val="6DADBF"/>
                </a:solidFill>
              </a:rPr>
              <a:t>Örnekler;</a:t>
            </a:r>
            <a:endParaRPr lang="tr-TR" sz="1500" b="1" dirty="0">
              <a:solidFill>
                <a:srgbClr val="6DADBF"/>
              </a:solidFill>
            </a:endParaRPr>
          </a:p>
        </p:txBody>
      </p:sp>
      <p:sp>
        <p:nvSpPr>
          <p:cNvPr id="31" name="Metin kutusu 6"/>
          <p:cNvSpPr txBox="1"/>
          <p:nvPr/>
        </p:nvSpPr>
        <p:spPr>
          <a:xfrm>
            <a:off x="6328925" y="4816120"/>
            <a:ext cx="2667998" cy="1015663"/>
          </a:xfrm>
          <a:prstGeom prst="rect">
            <a:avLst/>
          </a:prstGeom>
          <a:noFill/>
        </p:spPr>
        <p:txBody>
          <a:bodyPr wrap="square" rtlCol="0">
            <a:spAutoFit/>
          </a:bodyPr>
          <a:lstStyle/>
          <a:p>
            <a:pPr marL="285750" indent="-285750">
              <a:buFont typeface="Arial" panose="020B0604020202020204" pitchFamily="34" charset="0"/>
              <a:buChar char="•"/>
            </a:pPr>
            <a:r>
              <a:rPr lang="tr-TR" sz="1500" dirty="0" smtClean="0"/>
              <a:t>Radar sistemleri</a:t>
            </a:r>
          </a:p>
          <a:p>
            <a:pPr marL="285750" indent="-285750">
              <a:buFont typeface="Arial" panose="020B0604020202020204" pitchFamily="34" charset="0"/>
              <a:buChar char="•"/>
            </a:pPr>
            <a:r>
              <a:rPr lang="tr-TR" sz="1500" dirty="0" smtClean="0"/>
              <a:t>E-Ticaret sipariş işlemleri</a:t>
            </a:r>
          </a:p>
          <a:p>
            <a:pPr marL="285750" indent="-285750">
              <a:buFont typeface="Arial" panose="020B0604020202020204" pitchFamily="34" charset="0"/>
              <a:buChar char="•"/>
            </a:pPr>
            <a:r>
              <a:rPr lang="tr-TR" sz="1500" dirty="0" smtClean="0"/>
              <a:t>ATM Sistemleri</a:t>
            </a:r>
          </a:p>
          <a:p>
            <a:pPr marL="285750" indent="-285750">
              <a:buFont typeface="Arial" panose="020B0604020202020204" pitchFamily="34" charset="0"/>
              <a:buChar char="•"/>
            </a:pPr>
            <a:r>
              <a:rPr lang="tr-TR" sz="1500" dirty="0" smtClean="0"/>
              <a:t>Anlık </a:t>
            </a:r>
            <a:r>
              <a:rPr lang="tr-TR" sz="1500" dirty="0" err="1" smtClean="0"/>
              <a:t>Dashboard’lar</a:t>
            </a:r>
            <a:endParaRPr lang="tr-TR" sz="1500" dirty="0" smtClean="0"/>
          </a:p>
        </p:txBody>
      </p:sp>
      <p:sp>
        <p:nvSpPr>
          <p:cNvPr id="32" name="Metin kutusu 6"/>
          <p:cNvSpPr txBox="1"/>
          <p:nvPr/>
        </p:nvSpPr>
        <p:spPr>
          <a:xfrm>
            <a:off x="4579388" y="6332435"/>
            <a:ext cx="3033221" cy="246221"/>
          </a:xfrm>
          <a:prstGeom prst="rect">
            <a:avLst/>
          </a:prstGeom>
          <a:noFill/>
        </p:spPr>
        <p:txBody>
          <a:bodyPr wrap="square" rtlCol="0">
            <a:spAutoFit/>
          </a:bodyPr>
          <a:lstStyle/>
          <a:p>
            <a:pPr algn="ctr"/>
            <a:r>
              <a:rPr lang="tr-TR" sz="1000" dirty="0" smtClean="0">
                <a:solidFill>
                  <a:schemeClr val="bg1">
                    <a:lumMod val="85000"/>
                  </a:schemeClr>
                </a:solidFill>
              </a:rPr>
              <a:t>Avantajlarını ve Dezavantajlarını tartışalım</a:t>
            </a:r>
            <a:endParaRPr lang="tr-TR" sz="1000" dirty="0">
              <a:solidFill>
                <a:schemeClr val="bg1">
                  <a:lumMod val="85000"/>
                </a:schemeClr>
              </a:solidFill>
            </a:endParaRPr>
          </a:p>
        </p:txBody>
      </p:sp>
    </p:spTree>
    <p:extLst>
      <p:ext uri="{BB962C8B-B14F-4D97-AF65-F5344CB8AC3E}">
        <p14:creationId xmlns:p14="http://schemas.microsoft.com/office/powerpoint/2010/main" val="32488381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Metin kutusu 2"/>
          <p:cNvSpPr txBox="1"/>
          <p:nvPr/>
        </p:nvSpPr>
        <p:spPr>
          <a:xfrm>
            <a:off x="4826452" y="281326"/>
            <a:ext cx="2539093" cy="446276"/>
          </a:xfrm>
          <a:prstGeom prst="rect">
            <a:avLst/>
          </a:prstGeom>
          <a:noFill/>
        </p:spPr>
        <p:txBody>
          <a:bodyPr wrap="none" rtlCol="0">
            <a:spAutoFit/>
          </a:bodyPr>
          <a:lstStyle/>
          <a:p>
            <a:r>
              <a:rPr lang="tr-TR" sz="2300" b="1" dirty="0" err="1"/>
              <a:t>Big</a:t>
            </a:r>
            <a:r>
              <a:rPr lang="tr-TR" sz="2300" b="1" dirty="0"/>
              <a:t> Data </a:t>
            </a:r>
            <a:r>
              <a:rPr lang="tr-TR" sz="2300" b="1" dirty="0" err="1"/>
              <a:t>Tech</a:t>
            </a:r>
            <a:r>
              <a:rPr lang="tr-TR" sz="2300" b="1" dirty="0"/>
              <a:t> </a:t>
            </a:r>
            <a:r>
              <a:rPr lang="tr-TR" sz="2300" b="1" dirty="0" err="1"/>
              <a:t>Stack</a:t>
            </a:r>
            <a:endParaRPr lang="tr-TR" sz="2300" b="1" dirty="0"/>
          </a:p>
        </p:txBody>
      </p:sp>
      <p:pic>
        <p:nvPicPr>
          <p:cNvPr id="9" name="Picture 5">
            <a:extLst>
              <a:ext uri="{FF2B5EF4-FFF2-40B4-BE49-F238E27FC236}">
                <a16:creationId xmlns:a16="http://schemas.microsoft.com/office/drawing/2014/main" id="{10735B02-AE9E-4043-A696-A40D4637E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5225" y="822555"/>
            <a:ext cx="8141549" cy="5868060"/>
          </a:xfrm>
          <a:prstGeom prst="rect">
            <a:avLst/>
          </a:prstGeom>
        </p:spPr>
      </p:pic>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Tree>
    <p:extLst>
      <p:ext uri="{BB962C8B-B14F-4D97-AF65-F5344CB8AC3E}">
        <p14:creationId xmlns:p14="http://schemas.microsoft.com/office/powerpoint/2010/main" val="41447371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
        <p:nvSpPr>
          <p:cNvPr id="40" name="Metin kutusu 4"/>
          <p:cNvSpPr txBox="1"/>
          <p:nvPr/>
        </p:nvSpPr>
        <p:spPr>
          <a:xfrm>
            <a:off x="634363" y="1150066"/>
            <a:ext cx="3942624" cy="369332"/>
          </a:xfrm>
          <a:prstGeom prst="rect">
            <a:avLst/>
          </a:prstGeom>
          <a:noFill/>
        </p:spPr>
        <p:txBody>
          <a:bodyPr wrap="square" rtlCol="0">
            <a:spAutoFit/>
          </a:bodyPr>
          <a:lstStyle/>
          <a:p>
            <a:r>
              <a:rPr lang="tr-TR" b="1" dirty="0"/>
              <a:t>Büyük Veri Kullanım Senaryoları</a:t>
            </a:r>
          </a:p>
        </p:txBody>
      </p:sp>
      <p:sp>
        <p:nvSpPr>
          <p:cNvPr id="41" name="Metin kutusu 16"/>
          <p:cNvSpPr txBox="1"/>
          <p:nvPr/>
        </p:nvSpPr>
        <p:spPr>
          <a:xfrm>
            <a:off x="634363" y="2140665"/>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42" name="Metin kutusu 17"/>
          <p:cNvSpPr txBox="1"/>
          <p:nvPr/>
        </p:nvSpPr>
        <p:spPr>
          <a:xfrm>
            <a:off x="958559" y="2132352"/>
            <a:ext cx="2175160" cy="353943"/>
          </a:xfrm>
          <a:prstGeom prst="rect">
            <a:avLst/>
          </a:prstGeom>
          <a:noFill/>
        </p:spPr>
        <p:txBody>
          <a:bodyPr wrap="square" rtlCol="0">
            <a:spAutoFit/>
          </a:bodyPr>
          <a:lstStyle/>
          <a:p>
            <a:r>
              <a:rPr lang="tr-TR" sz="1700" b="1" dirty="0"/>
              <a:t>Kamu Kurumlarında</a:t>
            </a:r>
          </a:p>
        </p:txBody>
      </p:sp>
      <p:sp>
        <p:nvSpPr>
          <p:cNvPr id="43" name="Metin kutusu 19"/>
          <p:cNvSpPr txBox="1"/>
          <p:nvPr/>
        </p:nvSpPr>
        <p:spPr>
          <a:xfrm>
            <a:off x="736508" y="2566012"/>
            <a:ext cx="4447309" cy="1169551"/>
          </a:xfrm>
          <a:prstGeom prst="rect">
            <a:avLst/>
          </a:prstGeom>
          <a:noFill/>
        </p:spPr>
        <p:txBody>
          <a:bodyPr wrap="square" rtlCol="0">
            <a:spAutoFit/>
          </a:bodyPr>
          <a:lstStyle/>
          <a:p>
            <a:r>
              <a:rPr lang="tr-TR" sz="1400" dirty="0"/>
              <a:t>Türkiye Cumhuriyeti Cumhurbaşkanlığı himayesinde, içerisinde büyük veri ekibi bulunacak olan Dijital Dönüşüm Ofisi kurulması kararlaştırıldı. Türkiye Cumhuriyeti sahip olduğu büyük veriler sayesinde, verileri hızlı ve düzenli bir şekilde analiz edilecektir</a:t>
            </a:r>
          </a:p>
        </p:txBody>
      </p:sp>
      <p:sp>
        <p:nvSpPr>
          <p:cNvPr id="44" name="Metin kutusu 23"/>
          <p:cNvSpPr txBox="1"/>
          <p:nvPr/>
        </p:nvSpPr>
        <p:spPr>
          <a:xfrm>
            <a:off x="5367076" y="2574325"/>
            <a:ext cx="324196" cy="307777"/>
          </a:xfrm>
          <a:prstGeom prst="rect">
            <a:avLst/>
          </a:prstGeom>
          <a:noFill/>
        </p:spPr>
        <p:txBody>
          <a:bodyPr wrap="square" rtlCol="0">
            <a:spAutoFit/>
          </a:bodyPr>
          <a:lstStyle/>
          <a:p>
            <a:r>
              <a:rPr lang="tr-TR" sz="1400" b="1" dirty="0">
                <a:solidFill>
                  <a:srgbClr val="116DAE"/>
                </a:solidFill>
                <a:latin typeface="Arial Black" panose="020B0A04020102020204" pitchFamily="34" charset="0"/>
              </a:rPr>
              <a:t>&gt;</a:t>
            </a:r>
          </a:p>
        </p:txBody>
      </p:sp>
      <p:sp>
        <p:nvSpPr>
          <p:cNvPr id="45" name="Metin kutusu 24"/>
          <p:cNvSpPr txBox="1"/>
          <p:nvPr/>
        </p:nvSpPr>
        <p:spPr>
          <a:xfrm>
            <a:off x="5666332" y="2566012"/>
            <a:ext cx="3956479" cy="307777"/>
          </a:xfrm>
          <a:prstGeom prst="rect">
            <a:avLst/>
          </a:prstGeom>
          <a:noFill/>
        </p:spPr>
        <p:txBody>
          <a:bodyPr wrap="square" rtlCol="0">
            <a:spAutoFit/>
          </a:bodyPr>
          <a:lstStyle/>
          <a:p>
            <a:r>
              <a:rPr lang="tr-TR" sz="1400" dirty="0"/>
              <a:t>Terör ve bilişim suçları tespiti </a:t>
            </a:r>
          </a:p>
        </p:txBody>
      </p:sp>
      <p:sp>
        <p:nvSpPr>
          <p:cNvPr id="46" name="Metin kutusu 25"/>
          <p:cNvSpPr txBox="1"/>
          <p:nvPr/>
        </p:nvSpPr>
        <p:spPr>
          <a:xfrm>
            <a:off x="5367076" y="2898728"/>
            <a:ext cx="324196" cy="307777"/>
          </a:xfrm>
          <a:prstGeom prst="rect">
            <a:avLst/>
          </a:prstGeom>
          <a:noFill/>
        </p:spPr>
        <p:txBody>
          <a:bodyPr wrap="square" rtlCol="0">
            <a:spAutoFit/>
          </a:bodyPr>
          <a:lstStyle/>
          <a:p>
            <a:r>
              <a:rPr lang="tr-TR" sz="1400" b="1" dirty="0">
                <a:solidFill>
                  <a:srgbClr val="116DAE"/>
                </a:solidFill>
                <a:latin typeface="Arial Black" panose="020B0A04020102020204" pitchFamily="34" charset="0"/>
              </a:rPr>
              <a:t>&gt;</a:t>
            </a:r>
          </a:p>
        </p:txBody>
      </p:sp>
      <p:sp>
        <p:nvSpPr>
          <p:cNvPr id="47" name="Metin kutusu 27"/>
          <p:cNvSpPr txBox="1"/>
          <p:nvPr/>
        </p:nvSpPr>
        <p:spPr>
          <a:xfrm>
            <a:off x="5666332" y="2890415"/>
            <a:ext cx="3956479" cy="307777"/>
          </a:xfrm>
          <a:prstGeom prst="rect">
            <a:avLst/>
          </a:prstGeom>
          <a:noFill/>
        </p:spPr>
        <p:txBody>
          <a:bodyPr wrap="square" rtlCol="0">
            <a:spAutoFit/>
          </a:bodyPr>
          <a:lstStyle/>
          <a:p>
            <a:r>
              <a:rPr lang="tr-TR" sz="1400" dirty="0"/>
              <a:t>Trafik sorunları</a:t>
            </a:r>
          </a:p>
        </p:txBody>
      </p:sp>
      <p:sp>
        <p:nvSpPr>
          <p:cNvPr id="48" name="Metin kutusu 28"/>
          <p:cNvSpPr txBox="1"/>
          <p:nvPr/>
        </p:nvSpPr>
        <p:spPr>
          <a:xfrm>
            <a:off x="5392016" y="3231444"/>
            <a:ext cx="324196" cy="307777"/>
          </a:xfrm>
          <a:prstGeom prst="rect">
            <a:avLst/>
          </a:prstGeom>
          <a:noFill/>
        </p:spPr>
        <p:txBody>
          <a:bodyPr wrap="square" rtlCol="0">
            <a:spAutoFit/>
          </a:bodyPr>
          <a:lstStyle/>
          <a:p>
            <a:r>
              <a:rPr lang="tr-TR" sz="1400" b="1" dirty="0">
                <a:solidFill>
                  <a:srgbClr val="116DAE"/>
                </a:solidFill>
                <a:latin typeface="Arial Black" panose="020B0A04020102020204" pitchFamily="34" charset="0"/>
              </a:rPr>
              <a:t>&gt;</a:t>
            </a:r>
          </a:p>
        </p:txBody>
      </p:sp>
      <p:sp>
        <p:nvSpPr>
          <p:cNvPr id="49" name="Metin kutusu 30"/>
          <p:cNvSpPr txBox="1"/>
          <p:nvPr/>
        </p:nvSpPr>
        <p:spPr>
          <a:xfrm>
            <a:off x="5691272" y="3223131"/>
            <a:ext cx="3956479" cy="307777"/>
          </a:xfrm>
          <a:prstGeom prst="rect">
            <a:avLst/>
          </a:prstGeom>
          <a:noFill/>
        </p:spPr>
        <p:txBody>
          <a:bodyPr wrap="square" rtlCol="0">
            <a:spAutoFit/>
          </a:bodyPr>
          <a:lstStyle/>
          <a:p>
            <a:r>
              <a:rPr lang="tr-TR" sz="1400" dirty="0"/>
              <a:t>Doğal afet durumlarını yönetme</a:t>
            </a:r>
          </a:p>
        </p:txBody>
      </p:sp>
      <p:sp>
        <p:nvSpPr>
          <p:cNvPr id="50" name="Metin kutusu 31"/>
          <p:cNvSpPr txBox="1"/>
          <p:nvPr/>
        </p:nvSpPr>
        <p:spPr>
          <a:xfrm>
            <a:off x="8320867" y="2582638"/>
            <a:ext cx="324196" cy="307777"/>
          </a:xfrm>
          <a:prstGeom prst="rect">
            <a:avLst/>
          </a:prstGeom>
          <a:noFill/>
        </p:spPr>
        <p:txBody>
          <a:bodyPr wrap="square" rtlCol="0">
            <a:spAutoFit/>
          </a:bodyPr>
          <a:lstStyle/>
          <a:p>
            <a:r>
              <a:rPr lang="tr-TR" sz="1400" b="1" dirty="0">
                <a:solidFill>
                  <a:srgbClr val="116DAE"/>
                </a:solidFill>
                <a:latin typeface="Arial Black" panose="020B0A04020102020204" pitchFamily="34" charset="0"/>
              </a:rPr>
              <a:t>&gt;</a:t>
            </a:r>
          </a:p>
        </p:txBody>
      </p:sp>
      <p:sp>
        <p:nvSpPr>
          <p:cNvPr id="51" name="Metin kutusu 33"/>
          <p:cNvSpPr txBox="1"/>
          <p:nvPr/>
        </p:nvSpPr>
        <p:spPr>
          <a:xfrm>
            <a:off x="8620123" y="2574325"/>
            <a:ext cx="2679475" cy="307777"/>
          </a:xfrm>
          <a:prstGeom prst="rect">
            <a:avLst/>
          </a:prstGeom>
          <a:noFill/>
        </p:spPr>
        <p:txBody>
          <a:bodyPr wrap="square" rtlCol="0">
            <a:spAutoFit/>
          </a:bodyPr>
          <a:lstStyle/>
          <a:p>
            <a:r>
              <a:rPr lang="tr-TR" sz="1400" dirty="0"/>
              <a:t>Açık veri </a:t>
            </a:r>
            <a:r>
              <a:rPr lang="tr-TR" sz="1400" dirty="0" err="1"/>
              <a:t>portalı</a:t>
            </a:r>
            <a:endParaRPr lang="tr-TR" sz="1400" dirty="0"/>
          </a:p>
        </p:txBody>
      </p:sp>
      <p:sp>
        <p:nvSpPr>
          <p:cNvPr id="52" name="Metin kutusu 34"/>
          <p:cNvSpPr txBox="1"/>
          <p:nvPr/>
        </p:nvSpPr>
        <p:spPr>
          <a:xfrm>
            <a:off x="8345807" y="2886259"/>
            <a:ext cx="324196" cy="307777"/>
          </a:xfrm>
          <a:prstGeom prst="rect">
            <a:avLst/>
          </a:prstGeom>
          <a:noFill/>
        </p:spPr>
        <p:txBody>
          <a:bodyPr wrap="square" rtlCol="0">
            <a:spAutoFit/>
          </a:bodyPr>
          <a:lstStyle/>
          <a:p>
            <a:r>
              <a:rPr lang="tr-TR" sz="1400" b="1" dirty="0">
                <a:solidFill>
                  <a:srgbClr val="116DAE"/>
                </a:solidFill>
                <a:latin typeface="Arial Black" panose="020B0A04020102020204" pitchFamily="34" charset="0"/>
              </a:rPr>
              <a:t>&gt;</a:t>
            </a:r>
          </a:p>
        </p:txBody>
      </p:sp>
      <p:sp>
        <p:nvSpPr>
          <p:cNvPr id="53" name="Metin kutusu 39"/>
          <p:cNvSpPr txBox="1"/>
          <p:nvPr/>
        </p:nvSpPr>
        <p:spPr>
          <a:xfrm>
            <a:off x="8645063" y="2877946"/>
            <a:ext cx="2679475" cy="307777"/>
          </a:xfrm>
          <a:prstGeom prst="rect">
            <a:avLst/>
          </a:prstGeom>
          <a:noFill/>
        </p:spPr>
        <p:txBody>
          <a:bodyPr wrap="square" rtlCol="0">
            <a:spAutoFit/>
          </a:bodyPr>
          <a:lstStyle/>
          <a:p>
            <a:r>
              <a:rPr lang="tr-TR" sz="1400" dirty="0"/>
              <a:t>Hastalık ön teşhis</a:t>
            </a:r>
          </a:p>
        </p:txBody>
      </p:sp>
      <p:sp>
        <p:nvSpPr>
          <p:cNvPr id="54" name="Metin kutusu 40"/>
          <p:cNvSpPr txBox="1"/>
          <p:nvPr/>
        </p:nvSpPr>
        <p:spPr>
          <a:xfrm>
            <a:off x="8345807" y="3236945"/>
            <a:ext cx="324196" cy="307777"/>
          </a:xfrm>
          <a:prstGeom prst="rect">
            <a:avLst/>
          </a:prstGeom>
          <a:noFill/>
        </p:spPr>
        <p:txBody>
          <a:bodyPr wrap="square" rtlCol="0">
            <a:spAutoFit/>
          </a:bodyPr>
          <a:lstStyle/>
          <a:p>
            <a:r>
              <a:rPr lang="tr-TR" sz="1400" b="1" dirty="0">
                <a:solidFill>
                  <a:srgbClr val="116DAE"/>
                </a:solidFill>
                <a:latin typeface="Arial Black" panose="020B0A04020102020204" pitchFamily="34" charset="0"/>
              </a:rPr>
              <a:t>&gt;</a:t>
            </a:r>
          </a:p>
        </p:txBody>
      </p:sp>
      <p:sp>
        <p:nvSpPr>
          <p:cNvPr id="55" name="Metin kutusu 41"/>
          <p:cNvSpPr txBox="1"/>
          <p:nvPr/>
        </p:nvSpPr>
        <p:spPr>
          <a:xfrm>
            <a:off x="8645063" y="3228632"/>
            <a:ext cx="2679475" cy="307777"/>
          </a:xfrm>
          <a:prstGeom prst="rect">
            <a:avLst/>
          </a:prstGeom>
          <a:noFill/>
        </p:spPr>
        <p:txBody>
          <a:bodyPr wrap="square" rtlCol="0">
            <a:spAutoFit/>
          </a:bodyPr>
          <a:lstStyle/>
          <a:p>
            <a:r>
              <a:rPr lang="tr-TR" sz="1400" dirty="0"/>
              <a:t>Kurum giderlerini tahmin etme</a:t>
            </a:r>
          </a:p>
        </p:txBody>
      </p:sp>
      <p:sp>
        <p:nvSpPr>
          <p:cNvPr id="56" name="Metin kutusu 42"/>
          <p:cNvSpPr txBox="1"/>
          <p:nvPr/>
        </p:nvSpPr>
        <p:spPr>
          <a:xfrm>
            <a:off x="634363" y="4272723"/>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57" name="Metin kutusu 43"/>
          <p:cNvSpPr txBox="1"/>
          <p:nvPr/>
        </p:nvSpPr>
        <p:spPr>
          <a:xfrm>
            <a:off x="958559" y="4264410"/>
            <a:ext cx="1166174" cy="353943"/>
          </a:xfrm>
          <a:prstGeom prst="rect">
            <a:avLst/>
          </a:prstGeom>
          <a:noFill/>
        </p:spPr>
        <p:txBody>
          <a:bodyPr wrap="square" rtlCol="0">
            <a:spAutoFit/>
          </a:bodyPr>
          <a:lstStyle/>
          <a:p>
            <a:r>
              <a:rPr lang="tr-TR" sz="1700" b="1" dirty="0"/>
              <a:t>E-Ticarette</a:t>
            </a:r>
          </a:p>
        </p:txBody>
      </p:sp>
      <p:sp>
        <p:nvSpPr>
          <p:cNvPr id="58" name="Metin kutusu 45"/>
          <p:cNvSpPr txBox="1"/>
          <p:nvPr/>
        </p:nvSpPr>
        <p:spPr>
          <a:xfrm>
            <a:off x="958559" y="4789651"/>
            <a:ext cx="324196" cy="307777"/>
          </a:xfrm>
          <a:prstGeom prst="rect">
            <a:avLst/>
          </a:prstGeom>
          <a:noFill/>
        </p:spPr>
        <p:txBody>
          <a:bodyPr wrap="square" rtlCol="0">
            <a:spAutoFit/>
          </a:bodyPr>
          <a:lstStyle/>
          <a:p>
            <a:r>
              <a:rPr lang="tr-TR" sz="1400" b="1" dirty="0">
                <a:solidFill>
                  <a:srgbClr val="116DAE"/>
                </a:solidFill>
                <a:latin typeface="Arial Black" panose="020B0A04020102020204" pitchFamily="34" charset="0"/>
              </a:rPr>
              <a:t>&gt;</a:t>
            </a:r>
          </a:p>
        </p:txBody>
      </p:sp>
      <p:sp>
        <p:nvSpPr>
          <p:cNvPr id="59" name="Metin kutusu 46"/>
          <p:cNvSpPr txBox="1"/>
          <p:nvPr/>
        </p:nvSpPr>
        <p:spPr>
          <a:xfrm>
            <a:off x="1257815" y="4781338"/>
            <a:ext cx="3956479" cy="307777"/>
          </a:xfrm>
          <a:prstGeom prst="rect">
            <a:avLst/>
          </a:prstGeom>
          <a:noFill/>
        </p:spPr>
        <p:txBody>
          <a:bodyPr wrap="square" rtlCol="0">
            <a:spAutoFit/>
          </a:bodyPr>
          <a:lstStyle/>
          <a:p>
            <a:r>
              <a:rPr lang="tr-TR" sz="1400" dirty="0"/>
              <a:t>Müşteri profillerini belirleme</a:t>
            </a:r>
          </a:p>
        </p:txBody>
      </p:sp>
      <p:sp>
        <p:nvSpPr>
          <p:cNvPr id="60" name="Metin kutusu 47"/>
          <p:cNvSpPr txBox="1"/>
          <p:nvPr/>
        </p:nvSpPr>
        <p:spPr>
          <a:xfrm>
            <a:off x="958559" y="5114054"/>
            <a:ext cx="324196" cy="307777"/>
          </a:xfrm>
          <a:prstGeom prst="rect">
            <a:avLst/>
          </a:prstGeom>
          <a:noFill/>
        </p:spPr>
        <p:txBody>
          <a:bodyPr wrap="square" rtlCol="0">
            <a:spAutoFit/>
          </a:bodyPr>
          <a:lstStyle/>
          <a:p>
            <a:r>
              <a:rPr lang="tr-TR" sz="1400" b="1" dirty="0">
                <a:solidFill>
                  <a:srgbClr val="116DAE"/>
                </a:solidFill>
                <a:latin typeface="Arial Black" panose="020B0A04020102020204" pitchFamily="34" charset="0"/>
              </a:rPr>
              <a:t>&gt;</a:t>
            </a:r>
          </a:p>
        </p:txBody>
      </p:sp>
      <p:sp>
        <p:nvSpPr>
          <p:cNvPr id="61" name="Metin kutusu 48"/>
          <p:cNvSpPr txBox="1"/>
          <p:nvPr/>
        </p:nvSpPr>
        <p:spPr>
          <a:xfrm>
            <a:off x="1257815" y="5105741"/>
            <a:ext cx="3956479" cy="307777"/>
          </a:xfrm>
          <a:prstGeom prst="rect">
            <a:avLst/>
          </a:prstGeom>
          <a:noFill/>
        </p:spPr>
        <p:txBody>
          <a:bodyPr wrap="square" rtlCol="0">
            <a:spAutoFit/>
          </a:bodyPr>
          <a:lstStyle/>
          <a:p>
            <a:r>
              <a:rPr lang="tr-TR" sz="1400" dirty="0"/>
              <a:t>Anlık olarak popüler ürünleri tespit etme</a:t>
            </a:r>
          </a:p>
        </p:txBody>
      </p:sp>
      <p:sp>
        <p:nvSpPr>
          <p:cNvPr id="62" name="Metin kutusu 49"/>
          <p:cNvSpPr txBox="1"/>
          <p:nvPr/>
        </p:nvSpPr>
        <p:spPr>
          <a:xfrm>
            <a:off x="983499" y="5446770"/>
            <a:ext cx="324196" cy="307777"/>
          </a:xfrm>
          <a:prstGeom prst="rect">
            <a:avLst/>
          </a:prstGeom>
          <a:noFill/>
        </p:spPr>
        <p:txBody>
          <a:bodyPr wrap="square" rtlCol="0">
            <a:spAutoFit/>
          </a:bodyPr>
          <a:lstStyle/>
          <a:p>
            <a:r>
              <a:rPr lang="tr-TR" sz="1400" b="1" dirty="0">
                <a:solidFill>
                  <a:srgbClr val="116DAE"/>
                </a:solidFill>
                <a:latin typeface="Arial Black" panose="020B0A04020102020204" pitchFamily="34" charset="0"/>
              </a:rPr>
              <a:t>&gt;</a:t>
            </a:r>
          </a:p>
        </p:txBody>
      </p:sp>
      <p:sp>
        <p:nvSpPr>
          <p:cNvPr id="63" name="Metin kutusu 50"/>
          <p:cNvSpPr txBox="1"/>
          <p:nvPr/>
        </p:nvSpPr>
        <p:spPr>
          <a:xfrm>
            <a:off x="1257815" y="5453624"/>
            <a:ext cx="3956479" cy="307777"/>
          </a:xfrm>
          <a:prstGeom prst="rect">
            <a:avLst/>
          </a:prstGeom>
          <a:noFill/>
        </p:spPr>
        <p:txBody>
          <a:bodyPr wrap="square" rtlCol="0">
            <a:spAutoFit/>
          </a:bodyPr>
          <a:lstStyle/>
          <a:p>
            <a:r>
              <a:rPr lang="tr-TR" sz="1400" dirty="0"/>
              <a:t>Kullanıcı bazlı alışveriş zamanlarını tespit etme</a:t>
            </a:r>
          </a:p>
        </p:txBody>
      </p:sp>
      <p:sp>
        <p:nvSpPr>
          <p:cNvPr id="64" name="Metin kutusu 51"/>
          <p:cNvSpPr txBox="1"/>
          <p:nvPr/>
        </p:nvSpPr>
        <p:spPr>
          <a:xfrm>
            <a:off x="4996776" y="4797964"/>
            <a:ext cx="324196" cy="307777"/>
          </a:xfrm>
          <a:prstGeom prst="rect">
            <a:avLst/>
          </a:prstGeom>
          <a:noFill/>
        </p:spPr>
        <p:txBody>
          <a:bodyPr wrap="square" rtlCol="0">
            <a:spAutoFit/>
          </a:bodyPr>
          <a:lstStyle/>
          <a:p>
            <a:r>
              <a:rPr lang="tr-TR" sz="1400" b="1" dirty="0">
                <a:solidFill>
                  <a:srgbClr val="116DAE"/>
                </a:solidFill>
                <a:latin typeface="Arial Black" panose="020B0A04020102020204" pitchFamily="34" charset="0"/>
              </a:rPr>
              <a:t>&gt;</a:t>
            </a:r>
          </a:p>
        </p:txBody>
      </p:sp>
      <p:sp>
        <p:nvSpPr>
          <p:cNvPr id="65" name="Metin kutusu 52"/>
          <p:cNvSpPr txBox="1"/>
          <p:nvPr/>
        </p:nvSpPr>
        <p:spPr>
          <a:xfrm>
            <a:off x="5296032" y="4789651"/>
            <a:ext cx="2679475" cy="307777"/>
          </a:xfrm>
          <a:prstGeom prst="rect">
            <a:avLst/>
          </a:prstGeom>
          <a:noFill/>
        </p:spPr>
        <p:txBody>
          <a:bodyPr wrap="square" rtlCol="0">
            <a:spAutoFit/>
          </a:bodyPr>
          <a:lstStyle/>
          <a:p>
            <a:r>
              <a:rPr lang="tr-TR" sz="1400" dirty="0"/>
              <a:t>Kişileştirilmiş İndirimler</a:t>
            </a:r>
          </a:p>
        </p:txBody>
      </p:sp>
      <p:sp>
        <p:nvSpPr>
          <p:cNvPr id="66" name="Metin kutusu 53"/>
          <p:cNvSpPr txBox="1"/>
          <p:nvPr/>
        </p:nvSpPr>
        <p:spPr>
          <a:xfrm>
            <a:off x="5021716" y="5101585"/>
            <a:ext cx="324196" cy="307777"/>
          </a:xfrm>
          <a:prstGeom prst="rect">
            <a:avLst/>
          </a:prstGeom>
          <a:noFill/>
        </p:spPr>
        <p:txBody>
          <a:bodyPr wrap="square" rtlCol="0">
            <a:spAutoFit/>
          </a:bodyPr>
          <a:lstStyle/>
          <a:p>
            <a:r>
              <a:rPr lang="tr-TR" sz="1400" b="1" dirty="0">
                <a:solidFill>
                  <a:srgbClr val="116DAE"/>
                </a:solidFill>
                <a:latin typeface="Arial Black" panose="020B0A04020102020204" pitchFamily="34" charset="0"/>
              </a:rPr>
              <a:t>&gt;</a:t>
            </a:r>
          </a:p>
        </p:txBody>
      </p:sp>
      <p:sp>
        <p:nvSpPr>
          <p:cNvPr id="67" name="Metin kutusu 54"/>
          <p:cNvSpPr txBox="1"/>
          <p:nvPr/>
        </p:nvSpPr>
        <p:spPr>
          <a:xfrm>
            <a:off x="5320972" y="5093272"/>
            <a:ext cx="2679475" cy="307777"/>
          </a:xfrm>
          <a:prstGeom prst="rect">
            <a:avLst/>
          </a:prstGeom>
          <a:noFill/>
        </p:spPr>
        <p:txBody>
          <a:bodyPr wrap="square" rtlCol="0">
            <a:spAutoFit/>
          </a:bodyPr>
          <a:lstStyle/>
          <a:p>
            <a:r>
              <a:rPr lang="tr-TR" sz="1400" dirty="0"/>
              <a:t>Sosyal medya paylaşımlarını takip</a:t>
            </a:r>
          </a:p>
        </p:txBody>
      </p:sp>
      <p:sp>
        <p:nvSpPr>
          <p:cNvPr id="68" name="Metin kutusu 59"/>
          <p:cNvSpPr txBox="1"/>
          <p:nvPr/>
        </p:nvSpPr>
        <p:spPr>
          <a:xfrm>
            <a:off x="5021716" y="5452271"/>
            <a:ext cx="324196" cy="307777"/>
          </a:xfrm>
          <a:prstGeom prst="rect">
            <a:avLst/>
          </a:prstGeom>
          <a:noFill/>
        </p:spPr>
        <p:txBody>
          <a:bodyPr wrap="square" rtlCol="0">
            <a:spAutoFit/>
          </a:bodyPr>
          <a:lstStyle/>
          <a:p>
            <a:r>
              <a:rPr lang="tr-TR" sz="1400" b="1" dirty="0">
                <a:solidFill>
                  <a:srgbClr val="116DAE"/>
                </a:solidFill>
                <a:latin typeface="Arial Black" panose="020B0A04020102020204" pitchFamily="34" charset="0"/>
              </a:rPr>
              <a:t>&gt;</a:t>
            </a:r>
          </a:p>
        </p:txBody>
      </p:sp>
      <p:sp>
        <p:nvSpPr>
          <p:cNvPr id="69" name="Metin kutusu 60"/>
          <p:cNvSpPr txBox="1"/>
          <p:nvPr/>
        </p:nvSpPr>
        <p:spPr>
          <a:xfrm>
            <a:off x="5320972" y="5443958"/>
            <a:ext cx="3069165" cy="307777"/>
          </a:xfrm>
          <a:prstGeom prst="rect">
            <a:avLst/>
          </a:prstGeom>
          <a:noFill/>
        </p:spPr>
        <p:txBody>
          <a:bodyPr wrap="square" rtlCol="0">
            <a:spAutoFit/>
          </a:bodyPr>
          <a:lstStyle/>
          <a:p>
            <a:r>
              <a:rPr lang="tr-TR" sz="1400" dirty="0"/>
              <a:t>Ürün fiyatlarının doğru </a:t>
            </a:r>
            <a:r>
              <a:rPr lang="tr-TR" sz="1400" dirty="0" err="1"/>
              <a:t>tahminlenmesi</a:t>
            </a:r>
            <a:endParaRPr lang="tr-TR" sz="1400" dirty="0"/>
          </a:p>
        </p:txBody>
      </p:sp>
      <p:sp>
        <p:nvSpPr>
          <p:cNvPr id="70" name="Metin kutusu 61"/>
          <p:cNvSpPr txBox="1"/>
          <p:nvPr/>
        </p:nvSpPr>
        <p:spPr>
          <a:xfrm>
            <a:off x="8485350" y="4806277"/>
            <a:ext cx="324196" cy="307777"/>
          </a:xfrm>
          <a:prstGeom prst="rect">
            <a:avLst/>
          </a:prstGeom>
          <a:noFill/>
        </p:spPr>
        <p:txBody>
          <a:bodyPr wrap="square" rtlCol="0">
            <a:spAutoFit/>
          </a:bodyPr>
          <a:lstStyle/>
          <a:p>
            <a:r>
              <a:rPr lang="tr-TR" sz="1400" b="1" dirty="0">
                <a:solidFill>
                  <a:srgbClr val="116DAE"/>
                </a:solidFill>
                <a:latin typeface="Arial Black" panose="020B0A04020102020204" pitchFamily="34" charset="0"/>
              </a:rPr>
              <a:t>&gt;</a:t>
            </a:r>
          </a:p>
        </p:txBody>
      </p:sp>
      <p:sp>
        <p:nvSpPr>
          <p:cNvPr id="71" name="Metin kutusu 62"/>
          <p:cNvSpPr txBox="1"/>
          <p:nvPr/>
        </p:nvSpPr>
        <p:spPr>
          <a:xfrm>
            <a:off x="8784606" y="4797964"/>
            <a:ext cx="2679475" cy="523220"/>
          </a:xfrm>
          <a:prstGeom prst="rect">
            <a:avLst/>
          </a:prstGeom>
          <a:noFill/>
        </p:spPr>
        <p:txBody>
          <a:bodyPr wrap="square" rtlCol="0">
            <a:spAutoFit/>
          </a:bodyPr>
          <a:lstStyle/>
          <a:p>
            <a:r>
              <a:rPr lang="tr-TR" sz="1400" dirty="0"/>
              <a:t>Site içi </a:t>
            </a:r>
            <a:r>
              <a:rPr lang="tr-TR" sz="1400" dirty="0" err="1"/>
              <a:t>search</a:t>
            </a:r>
            <a:r>
              <a:rPr lang="tr-TR" sz="1400" dirty="0"/>
              <a:t> kullanımının incelenmesi</a:t>
            </a:r>
          </a:p>
        </p:txBody>
      </p:sp>
      <p:sp>
        <p:nvSpPr>
          <p:cNvPr id="72" name="Metin kutusu 65"/>
          <p:cNvSpPr txBox="1"/>
          <p:nvPr/>
        </p:nvSpPr>
        <p:spPr>
          <a:xfrm>
            <a:off x="8510290" y="5460584"/>
            <a:ext cx="324196" cy="307777"/>
          </a:xfrm>
          <a:prstGeom prst="rect">
            <a:avLst/>
          </a:prstGeom>
          <a:noFill/>
        </p:spPr>
        <p:txBody>
          <a:bodyPr wrap="square" rtlCol="0">
            <a:spAutoFit/>
          </a:bodyPr>
          <a:lstStyle/>
          <a:p>
            <a:r>
              <a:rPr lang="tr-TR" sz="1400" b="1" dirty="0">
                <a:solidFill>
                  <a:srgbClr val="116DAE"/>
                </a:solidFill>
                <a:latin typeface="Arial Black" panose="020B0A04020102020204" pitchFamily="34" charset="0"/>
              </a:rPr>
              <a:t>&gt;</a:t>
            </a:r>
          </a:p>
        </p:txBody>
      </p:sp>
      <p:sp>
        <p:nvSpPr>
          <p:cNvPr id="73" name="Metin kutusu 66"/>
          <p:cNvSpPr txBox="1"/>
          <p:nvPr/>
        </p:nvSpPr>
        <p:spPr>
          <a:xfrm>
            <a:off x="8784606" y="5460584"/>
            <a:ext cx="3069165" cy="307777"/>
          </a:xfrm>
          <a:prstGeom prst="rect">
            <a:avLst/>
          </a:prstGeom>
          <a:noFill/>
        </p:spPr>
        <p:txBody>
          <a:bodyPr wrap="square" rtlCol="0">
            <a:spAutoFit/>
          </a:bodyPr>
          <a:lstStyle/>
          <a:p>
            <a:r>
              <a:rPr lang="tr-TR" sz="1400" dirty="0"/>
              <a:t>Harcama Tahminleri</a:t>
            </a:r>
          </a:p>
        </p:txBody>
      </p:sp>
    </p:spTree>
    <p:extLst>
      <p:ext uri="{BB962C8B-B14F-4D97-AF65-F5344CB8AC3E}">
        <p14:creationId xmlns:p14="http://schemas.microsoft.com/office/powerpoint/2010/main" val="40071508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
        <p:nvSpPr>
          <p:cNvPr id="38" name="Metin kutusu 4"/>
          <p:cNvSpPr txBox="1"/>
          <p:nvPr/>
        </p:nvSpPr>
        <p:spPr>
          <a:xfrm>
            <a:off x="634363" y="968171"/>
            <a:ext cx="3942624" cy="369332"/>
          </a:xfrm>
          <a:prstGeom prst="rect">
            <a:avLst/>
          </a:prstGeom>
          <a:noFill/>
        </p:spPr>
        <p:txBody>
          <a:bodyPr wrap="square" rtlCol="0">
            <a:spAutoFit/>
          </a:bodyPr>
          <a:lstStyle/>
          <a:p>
            <a:r>
              <a:rPr lang="tr-TR" b="1" dirty="0"/>
              <a:t>Büyük Veri Kullanım Senaryoları</a:t>
            </a:r>
          </a:p>
        </p:txBody>
      </p:sp>
      <p:pic>
        <p:nvPicPr>
          <p:cNvPr id="75" name="Resim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1795" y="4521241"/>
            <a:ext cx="3500477" cy="1289864"/>
          </a:xfrm>
          <a:prstGeom prst="rect">
            <a:avLst/>
          </a:prstGeom>
        </p:spPr>
      </p:pic>
      <p:pic>
        <p:nvPicPr>
          <p:cNvPr id="76" name="Resim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4363" y="2817912"/>
            <a:ext cx="5280974" cy="2993193"/>
          </a:xfrm>
          <a:prstGeom prst="rect">
            <a:avLst/>
          </a:prstGeom>
        </p:spPr>
      </p:pic>
      <p:sp>
        <p:nvSpPr>
          <p:cNvPr id="77" name="Metin kutusu 38"/>
          <p:cNvSpPr txBox="1"/>
          <p:nvPr/>
        </p:nvSpPr>
        <p:spPr>
          <a:xfrm>
            <a:off x="689154" y="1997052"/>
            <a:ext cx="324196" cy="307777"/>
          </a:xfrm>
          <a:prstGeom prst="rect">
            <a:avLst/>
          </a:prstGeom>
          <a:noFill/>
        </p:spPr>
        <p:txBody>
          <a:bodyPr wrap="square" rtlCol="0">
            <a:spAutoFit/>
          </a:bodyPr>
          <a:lstStyle/>
          <a:p>
            <a:r>
              <a:rPr lang="tr-TR" sz="1400" b="1" dirty="0">
                <a:solidFill>
                  <a:srgbClr val="116DAE"/>
                </a:solidFill>
                <a:latin typeface="Arial Black" panose="020B0A04020102020204" pitchFamily="34" charset="0"/>
              </a:rPr>
              <a:t>&gt;</a:t>
            </a:r>
          </a:p>
        </p:txBody>
      </p:sp>
      <p:sp>
        <p:nvSpPr>
          <p:cNvPr id="78" name="Metin kutusu 44"/>
          <p:cNvSpPr txBox="1"/>
          <p:nvPr/>
        </p:nvSpPr>
        <p:spPr>
          <a:xfrm>
            <a:off x="988410" y="1988739"/>
            <a:ext cx="5031594" cy="523220"/>
          </a:xfrm>
          <a:prstGeom prst="rect">
            <a:avLst/>
          </a:prstGeom>
          <a:noFill/>
        </p:spPr>
        <p:txBody>
          <a:bodyPr wrap="square" rtlCol="0">
            <a:spAutoFit/>
          </a:bodyPr>
          <a:lstStyle/>
          <a:p>
            <a:r>
              <a:rPr lang="tr-TR" sz="1400" dirty="0" err="1"/>
              <a:t>Netflix</a:t>
            </a:r>
            <a:r>
              <a:rPr lang="tr-TR" sz="1400" dirty="0"/>
              <a:t> başarısını veri toplama, veri analizi ve tahmin algoritmalarına borçlu olduğu üzerine makalesi bulunmaktadır</a:t>
            </a:r>
          </a:p>
        </p:txBody>
      </p:sp>
      <p:sp>
        <p:nvSpPr>
          <p:cNvPr id="79" name="Metin kutusu 55"/>
          <p:cNvSpPr txBox="1"/>
          <p:nvPr/>
        </p:nvSpPr>
        <p:spPr>
          <a:xfrm>
            <a:off x="6709158" y="1997052"/>
            <a:ext cx="324196" cy="307777"/>
          </a:xfrm>
          <a:prstGeom prst="rect">
            <a:avLst/>
          </a:prstGeom>
          <a:noFill/>
        </p:spPr>
        <p:txBody>
          <a:bodyPr wrap="square" rtlCol="0">
            <a:spAutoFit/>
          </a:bodyPr>
          <a:lstStyle/>
          <a:p>
            <a:r>
              <a:rPr lang="tr-TR" sz="1400" b="1" dirty="0">
                <a:solidFill>
                  <a:srgbClr val="116DAE"/>
                </a:solidFill>
                <a:latin typeface="Arial Black" panose="020B0A04020102020204" pitchFamily="34" charset="0"/>
              </a:rPr>
              <a:t>&gt;</a:t>
            </a:r>
          </a:p>
        </p:txBody>
      </p:sp>
      <p:sp>
        <p:nvSpPr>
          <p:cNvPr id="80" name="Metin kutusu 56"/>
          <p:cNvSpPr txBox="1"/>
          <p:nvPr/>
        </p:nvSpPr>
        <p:spPr>
          <a:xfrm>
            <a:off x="7008414" y="1988739"/>
            <a:ext cx="5031594" cy="523220"/>
          </a:xfrm>
          <a:prstGeom prst="rect">
            <a:avLst/>
          </a:prstGeom>
          <a:noFill/>
        </p:spPr>
        <p:txBody>
          <a:bodyPr wrap="square" rtlCol="0">
            <a:spAutoFit/>
          </a:bodyPr>
          <a:lstStyle/>
          <a:p>
            <a:r>
              <a:rPr lang="tr-TR" sz="1400" dirty="0"/>
              <a:t>UPS kargo 1 yılda taşıdığı ortalama 4 milyar kargo dağıtımı ve yönetimi için büyük veri sistemlerini kullanmaktadır</a:t>
            </a:r>
          </a:p>
        </p:txBody>
      </p:sp>
      <p:pic>
        <p:nvPicPr>
          <p:cNvPr id="81" name="Resim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3262" y="2762275"/>
            <a:ext cx="3529020" cy="3048829"/>
          </a:xfrm>
          <a:prstGeom prst="rect">
            <a:avLst/>
          </a:prstGeom>
        </p:spPr>
      </p:pic>
    </p:spTree>
    <p:extLst>
      <p:ext uri="{BB962C8B-B14F-4D97-AF65-F5344CB8AC3E}">
        <p14:creationId xmlns:p14="http://schemas.microsoft.com/office/powerpoint/2010/main" val="380833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6" name="Metin kutusu 5"/>
          <p:cNvSpPr txBox="1"/>
          <p:nvPr/>
        </p:nvSpPr>
        <p:spPr>
          <a:xfrm>
            <a:off x="9408250" y="4488757"/>
            <a:ext cx="1887569" cy="553998"/>
          </a:xfrm>
          <a:prstGeom prst="rect">
            <a:avLst/>
          </a:prstGeom>
          <a:noFill/>
        </p:spPr>
        <p:txBody>
          <a:bodyPr wrap="none" rtlCol="0">
            <a:spAutoFit/>
          </a:bodyPr>
          <a:lstStyle/>
          <a:p>
            <a:pPr algn="r"/>
            <a:r>
              <a:rPr lang="tr-TR" sz="3000" b="1" dirty="0" smtClean="0">
                <a:latin typeface="Segoe UI Light" panose="020B0502040204020203" pitchFamily="34" charset="0"/>
                <a:ea typeface="Segoe UI Historic" panose="020B0502040204020203" pitchFamily="34" charset="0"/>
                <a:cs typeface="Segoe UI Light" panose="020B0502040204020203" pitchFamily="34" charset="0"/>
              </a:rPr>
              <a:t>Talha KILIÇ</a:t>
            </a:r>
          </a:p>
        </p:txBody>
      </p:sp>
      <p:sp>
        <p:nvSpPr>
          <p:cNvPr id="7" name="Metin kutusu 6"/>
          <p:cNvSpPr txBox="1"/>
          <p:nvPr/>
        </p:nvSpPr>
        <p:spPr>
          <a:xfrm>
            <a:off x="1609414" y="1315940"/>
            <a:ext cx="5904569" cy="1477328"/>
          </a:xfrm>
          <a:prstGeom prst="rect">
            <a:avLst/>
          </a:prstGeom>
          <a:noFill/>
        </p:spPr>
        <p:txBody>
          <a:bodyPr wrap="square" rtlCol="0">
            <a:spAutoFit/>
          </a:bodyPr>
          <a:lstStyle/>
          <a:p>
            <a:r>
              <a:rPr lang="tr-TR" dirty="0"/>
              <a:t>Fırat Üniversitesi Bilgisayar Mühendisliğinden mezun olan</a:t>
            </a:r>
          </a:p>
          <a:p>
            <a:r>
              <a:rPr lang="tr-TR" dirty="0"/>
              <a:t>Talha KILIÇ, üniversite öğreniminin ilk yılından beri çeşitli</a:t>
            </a:r>
          </a:p>
          <a:p>
            <a:r>
              <a:rPr lang="tr-TR" dirty="0"/>
              <a:t>şirketlerde Nesnelerin İnterneti, Bulut Bilişim ve Büyük Veri</a:t>
            </a:r>
          </a:p>
          <a:p>
            <a:r>
              <a:rPr lang="tr-TR" dirty="0"/>
              <a:t>teknolojileri üzerine çalışmıştır. Birçok etkinlik de Büyük Veri</a:t>
            </a:r>
          </a:p>
          <a:p>
            <a:r>
              <a:rPr lang="tr-TR" dirty="0"/>
              <a:t>teknolojileri ile ilgili sunumlar ve eğitimler </a:t>
            </a:r>
            <a:r>
              <a:rPr lang="tr-TR" dirty="0" smtClean="0"/>
              <a:t>vermiştir</a:t>
            </a:r>
            <a:endParaRPr lang="tr-TR" dirty="0"/>
          </a:p>
        </p:txBody>
      </p:sp>
      <p:sp>
        <p:nvSpPr>
          <p:cNvPr id="9" name="Metin kutusu 8"/>
          <p:cNvSpPr txBox="1"/>
          <p:nvPr/>
        </p:nvSpPr>
        <p:spPr>
          <a:xfrm>
            <a:off x="1609414" y="3011429"/>
            <a:ext cx="5904569" cy="1477328"/>
          </a:xfrm>
          <a:prstGeom prst="rect">
            <a:avLst/>
          </a:prstGeom>
          <a:noFill/>
        </p:spPr>
        <p:txBody>
          <a:bodyPr wrap="square" rtlCol="0">
            <a:spAutoFit/>
          </a:bodyPr>
          <a:lstStyle/>
          <a:p>
            <a:r>
              <a:rPr lang="tr-TR" dirty="0"/>
              <a:t>Şu an Türkiye’de özel bir banka da büyük veri mühendisi</a:t>
            </a:r>
          </a:p>
          <a:p>
            <a:r>
              <a:rPr lang="tr-TR" dirty="0"/>
              <a:t>olarak çalışan Talha KILIÇ, büyük veri projeleri geliştirmenin</a:t>
            </a:r>
          </a:p>
          <a:p>
            <a:r>
              <a:rPr lang="tr-TR" dirty="0"/>
              <a:t>yanında online ve sınıf içi eğitim vermektedir. Bu eğitimlere</a:t>
            </a:r>
          </a:p>
          <a:p>
            <a:r>
              <a:rPr lang="tr-TR" dirty="0"/>
              <a:t>7</a:t>
            </a:r>
            <a:r>
              <a:rPr lang="tr-TR" dirty="0" smtClean="0"/>
              <a:t>0000’den </a:t>
            </a:r>
            <a:r>
              <a:rPr lang="tr-TR" dirty="0"/>
              <a:t>fazla öğrenci katılmış ve bir çok kişiye istihdam</a:t>
            </a:r>
          </a:p>
          <a:p>
            <a:r>
              <a:rPr lang="tr-TR" dirty="0" smtClean="0"/>
              <a:t>olmuştur</a:t>
            </a:r>
            <a:endParaRPr lang="tr-TR" dirty="0"/>
          </a:p>
        </p:txBody>
      </p:sp>
      <p:pic>
        <p:nvPicPr>
          <p:cNvPr id="5" name="Resim 4"/>
          <p:cNvPicPr>
            <a:picLocks noChangeAspect="1"/>
          </p:cNvPicPr>
          <p:nvPr/>
        </p:nvPicPr>
        <p:blipFill>
          <a:blip r:embed="rId4"/>
          <a:stretch>
            <a:fillRect/>
          </a:stretch>
        </p:blipFill>
        <p:spPr>
          <a:xfrm>
            <a:off x="2731370" y="4608604"/>
            <a:ext cx="1554183" cy="1809591"/>
          </a:xfrm>
          <a:prstGeom prst="rect">
            <a:avLst/>
          </a:prstGeom>
        </p:spPr>
      </p:pic>
      <p:pic>
        <p:nvPicPr>
          <p:cNvPr id="10" name="Resim 9"/>
          <p:cNvPicPr>
            <a:picLocks noChangeAspect="1"/>
          </p:cNvPicPr>
          <p:nvPr/>
        </p:nvPicPr>
        <p:blipFill>
          <a:blip r:embed="rId5"/>
          <a:stretch>
            <a:fillRect/>
          </a:stretch>
        </p:blipFill>
        <p:spPr>
          <a:xfrm>
            <a:off x="4952287" y="4608605"/>
            <a:ext cx="1568312" cy="1809591"/>
          </a:xfrm>
          <a:prstGeom prst="rect">
            <a:avLst/>
          </a:prstGeom>
        </p:spPr>
      </p:pic>
      <p:pic>
        <p:nvPicPr>
          <p:cNvPr id="11" name="Resim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08250" y="1680270"/>
            <a:ext cx="1852654" cy="22511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Metin kutusu 11"/>
          <p:cNvSpPr txBox="1"/>
          <p:nvPr/>
        </p:nvSpPr>
        <p:spPr>
          <a:xfrm>
            <a:off x="8854378" y="5009829"/>
            <a:ext cx="3235123" cy="369332"/>
          </a:xfrm>
          <a:prstGeom prst="rect">
            <a:avLst/>
          </a:prstGeom>
          <a:noFill/>
        </p:spPr>
        <p:txBody>
          <a:bodyPr wrap="square" rtlCol="0">
            <a:spAutoFit/>
          </a:bodyPr>
          <a:lstStyle/>
          <a:p>
            <a:r>
              <a:rPr lang="tr-TR" dirty="0" smtClean="0"/>
              <a:t>Büyük Veri Mühendisi / Eğitmen</a:t>
            </a:r>
            <a:endParaRPr lang="tr-TR" dirty="0"/>
          </a:p>
        </p:txBody>
      </p:sp>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l="53171" t="54809" r="26879" b="24411"/>
          <a:stretch/>
        </p:blipFill>
        <p:spPr>
          <a:xfrm>
            <a:off x="9620950" y="5769341"/>
            <a:ext cx="237892" cy="246026"/>
          </a:xfrm>
          <a:prstGeom prst="rect">
            <a:avLst/>
          </a:prstGeom>
        </p:spPr>
      </p:pic>
      <p:pic>
        <p:nvPicPr>
          <p:cNvPr id="14" name="Picture 13"/>
          <p:cNvPicPr>
            <a:picLocks noChangeAspect="1"/>
          </p:cNvPicPr>
          <p:nvPr/>
        </p:nvPicPr>
        <p:blipFill rotWithShape="1">
          <a:blip r:embed="rId8" cstate="print">
            <a:extLst>
              <a:ext uri="{28A0092B-C50C-407E-A947-70E740481C1C}">
                <a14:useLocalDpi xmlns:a14="http://schemas.microsoft.com/office/drawing/2010/main" val="0"/>
              </a:ext>
            </a:extLst>
          </a:blip>
          <a:srcRect l="26314" t="27698" r="53053" b="51522"/>
          <a:stretch/>
        </p:blipFill>
        <p:spPr>
          <a:xfrm>
            <a:off x="9898875" y="5780270"/>
            <a:ext cx="246026" cy="246026"/>
          </a:xfrm>
          <a:prstGeom prst="rect">
            <a:avLst/>
          </a:prstGeom>
        </p:spPr>
      </p:pic>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l="79462" b="79825"/>
          <a:stretch/>
        </p:blipFill>
        <p:spPr>
          <a:xfrm>
            <a:off x="11016004" y="5793773"/>
            <a:ext cx="244900" cy="238867"/>
          </a:xfrm>
          <a:prstGeom prst="rect">
            <a:avLst/>
          </a:prstGeom>
        </p:spPr>
      </p:pic>
      <p:pic>
        <p:nvPicPr>
          <p:cNvPr id="16" name="Picture 15"/>
          <p:cNvPicPr>
            <a:picLocks noChangeAspect="1"/>
          </p:cNvPicPr>
          <p:nvPr/>
        </p:nvPicPr>
        <p:blipFill rotWithShape="1">
          <a:blip r:embed="rId10" cstate="print">
            <a:extLst>
              <a:ext uri="{28A0092B-C50C-407E-A947-70E740481C1C}">
                <a14:useLocalDpi xmlns:a14="http://schemas.microsoft.com/office/drawing/2010/main" val="0"/>
              </a:ext>
            </a:extLst>
          </a:blip>
          <a:srcRect t="27960" r="80085" b="51775"/>
          <a:stretch/>
        </p:blipFill>
        <p:spPr>
          <a:xfrm>
            <a:off x="10185867" y="5780270"/>
            <a:ext cx="237469" cy="239926"/>
          </a:xfrm>
          <a:prstGeom prst="rect">
            <a:avLst/>
          </a:prstGeom>
        </p:spPr>
      </p:pic>
      <p:pic>
        <p:nvPicPr>
          <p:cNvPr id="17" name="Picture 16"/>
          <p:cNvPicPr>
            <a:picLocks noChangeAspect="1"/>
          </p:cNvPicPr>
          <p:nvPr/>
        </p:nvPicPr>
        <p:blipFill rotWithShape="1">
          <a:blip r:embed="rId8" cstate="print">
            <a:extLst>
              <a:ext uri="{28A0092B-C50C-407E-A947-70E740481C1C}">
                <a14:useLocalDpi xmlns:a14="http://schemas.microsoft.com/office/drawing/2010/main" val="0"/>
              </a:ext>
            </a:extLst>
          </a:blip>
          <a:srcRect r="80302" b="80143"/>
          <a:stretch/>
        </p:blipFill>
        <p:spPr>
          <a:xfrm>
            <a:off x="10464302" y="5787940"/>
            <a:ext cx="234885" cy="235097"/>
          </a:xfrm>
          <a:prstGeom prst="rect">
            <a:avLst/>
          </a:prstGeom>
        </p:spPr>
      </p:pic>
      <p:pic>
        <p:nvPicPr>
          <p:cNvPr id="18" name="Picture 17"/>
          <p:cNvPicPr>
            <a:picLocks noChangeAspect="1"/>
          </p:cNvPicPr>
          <p:nvPr/>
        </p:nvPicPr>
        <p:blipFill rotWithShape="1">
          <a:blip r:embed="rId8" cstate="print">
            <a:extLst>
              <a:ext uri="{28A0092B-C50C-407E-A947-70E740481C1C}">
                <a14:useLocalDpi xmlns:a14="http://schemas.microsoft.com/office/drawing/2010/main" val="0"/>
              </a:ext>
            </a:extLst>
          </a:blip>
          <a:srcRect l="79785" t="26930" b="52633"/>
          <a:stretch/>
        </p:blipFill>
        <p:spPr>
          <a:xfrm>
            <a:off x="10740153" y="5792226"/>
            <a:ext cx="241047" cy="241959"/>
          </a:xfrm>
          <a:prstGeom prst="rect">
            <a:avLst/>
          </a:prstGeom>
        </p:spPr>
      </p:pic>
      <p:sp>
        <p:nvSpPr>
          <p:cNvPr id="19" name="Metin kutusu 11"/>
          <p:cNvSpPr txBox="1"/>
          <p:nvPr/>
        </p:nvSpPr>
        <p:spPr>
          <a:xfrm>
            <a:off x="10074356" y="6032640"/>
            <a:ext cx="1061175" cy="292388"/>
          </a:xfrm>
          <a:prstGeom prst="rect">
            <a:avLst/>
          </a:prstGeom>
          <a:noFill/>
        </p:spPr>
        <p:txBody>
          <a:bodyPr wrap="square" rtlCol="0">
            <a:spAutoFit/>
          </a:bodyPr>
          <a:lstStyle/>
          <a:p>
            <a:r>
              <a:rPr lang="tr-TR" sz="1300" dirty="0"/>
              <a:t>@</a:t>
            </a:r>
            <a:r>
              <a:rPr lang="tr-TR" sz="1300" dirty="0" err="1" smtClean="0"/>
              <a:t>talhaklc</a:t>
            </a:r>
            <a:endParaRPr lang="tr-TR" sz="1300" dirty="0"/>
          </a:p>
        </p:txBody>
      </p:sp>
      <p:sp>
        <p:nvSpPr>
          <p:cNvPr id="2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Tree>
    <p:extLst>
      <p:ext uri="{BB962C8B-B14F-4D97-AF65-F5344CB8AC3E}">
        <p14:creationId xmlns:p14="http://schemas.microsoft.com/office/powerpoint/2010/main" val="33398742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
        <p:nvSpPr>
          <p:cNvPr id="38" name="Metin kutusu 4"/>
          <p:cNvSpPr txBox="1"/>
          <p:nvPr/>
        </p:nvSpPr>
        <p:spPr>
          <a:xfrm>
            <a:off x="634363" y="968171"/>
            <a:ext cx="3942624" cy="369332"/>
          </a:xfrm>
          <a:prstGeom prst="rect">
            <a:avLst/>
          </a:prstGeom>
          <a:noFill/>
        </p:spPr>
        <p:txBody>
          <a:bodyPr wrap="square" rtlCol="0">
            <a:spAutoFit/>
          </a:bodyPr>
          <a:lstStyle/>
          <a:p>
            <a:r>
              <a:rPr lang="tr-TR" b="1" dirty="0"/>
              <a:t>Büyük Veri Kullanım Senaryoları</a:t>
            </a:r>
          </a:p>
        </p:txBody>
      </p:sp>
      <p:sp>
        <p:nvSpPr>
          <p:cNvPr id="77" name="Metin kutusu 38"/>
          <p:cNvSpPr txBox="1"/>
          <p:nvPr/>
        </p:nvSpPr>
        <p:spPr>
          <a:xfrm>
            <a:off x="689154" y="1997052"/>
            <a:ext cx="324196" cy="307777"/>
          </a:xfrm>
          <a:prstGeom prst="rect">
            <a:avLst/>
          </a:prstGeom>
          <a:noFill/>
        </p:spPr>
        <p:txBody>
          <a:bodyPr wrap="square" rtlCol="0">
            <a:spAutoFit/>
          </a:bodyPr>
          <a:lstStyle/>
          <a:p>
            <a:r>
              <a:rPr lang="tr-TR" sz="1400" b="1" dirty="0">
                <a:solidFill>
                  <a:srgbClr val="116DAE"/>
                </a:solidFill>
                <a:latin typeface="Arial Black" panose="020B0A04020102020204" pitchFamily="34" charset="0"/>
              </a:rPr>
              <a:t>&gt;</a:t>
            </a:r>
          </a:p>
        </p:txBody>
      </p:sp>
      <p:sp>
        <p:nvSpPr>
          <p:cNvPr id="78" name="Metin kutusu 44"/>
          <p:cNvSpPr txBox="1"/>
          <p:nvPr/>
        </p:nvSpPr>
        <p:spPr>
          <a:xfrm>
            <a:off x="988410" y="1988739"/>
            <a:ext cx="5031594" cy="1169551"/>
          </a:xfrm>
          <a:prstGeom prst="rect">
            <a:avLst/>
          </a:prstGeom>
          <a:noFill/>
        </p:spPr>
        <p:txBody>
          <a:bodyPr wrap="square" rtlCol="0">
            <a:spAutoFit/>
          </a:bodyPr>
          <a:lstStyle/>
          <a:p>
            <a:r>
              <a:rPr lang="tr-TR" sz="1400" dirty="0" smtClean="0"/>
              <a:t>Dünyanın en büyük tedarik zinciri </a:t>
            </a:r>
            <a:r>
              <a:rPr lang="tr-TR" sz="1400" dirty="0" err="1" smtClean="0"/>
              <a:t>Walmart</a:t>
            </a:r>
            <a:r>
              <a:rPr lang="tr-TR" sz="1400" dirty="0" smtClean="0"/>
              <a:t>, stok takibinden ürün </a:t>
            </a:r>
            <a:r>
              <a:rPr lang="tr-TR" sz="1400" dirty="0" err="1" smtClean="0"/>
              <a:t>tedariğine</a:t>
            </a:r>
            <a:r>
              <a:rPr lang="tr-TR" sz="1400" dirty="0" smtClean="0"/>
              <a:t>, müşteri davranış analizinden ürün fiyat </a:t>
            </a:r>
            <a:r>
              <a:rPr lang="tr-TR" sz="1400" dirty="0" err="1" smtClean="0"/>
              <a:t>tahminlemeye</a:t>
            </a:r>
            <a:r>
              <a:rPr lang="tr-TR" sz="1400" dirty="0" smtClean="0"/>
              <a:t> kadar bir çok alanda büyük veri sistemleri kullanmaktadır. Cadılar bayramında satılmayan kurabiyelerin tespiti </a:t>
            </a:r>
            <a:r>
              <a:rPr lang="tr-TR" sz="1400" dirty="0" err="1" smtClean="0"/>
              <a:t>real</a:t>
            </a:r>
            <a:r>
              <a:rPr lang="tr-TR" sz="1400" dirty="0" smtClean="0"/>
              <a:t> time veri analizine örnektir</a:t>
            </a:r>
            <a:endParaRPr lang="tr-TR" sz="1400" dirty="0"/>
          </a:p>
        </p:txBody>
      </p:sp>
      <p:sp>
        <p:nvSpPr>
          <p:cNvPr id="79" name="Metin kutusu 55"/>
          <p:cNvSpPr txBox="1"/>
          <p:nvPr/>
        </p:nvSpPr>
        <p:spPr>
          <a:xfrm>
            <a:off x="6709158" y="1997052"/>
            <a:ext cx="324196" cy="307777"/>
          </a:xfrm>
          <a:prstGeom prst="rect">
            <a:avLst/>
          </a:prstGeom>
          <a:noFill/>
        </p:spPr>
        <p:txBody>
          <a:bodyPr wrap="square" rtlCol="0">
            <a:spAutoFit/>
          </a:bodyPr>
          <a:lstStyle/>
          <a:p>
            <a:r>
              <a:rPr lang="tr-TR" sz="1400" b="1" dirty="0">
                <a:solidFill>
                  <a:srgbClr val="116DAE"/>
                </a:solidFill>
                <a:latin typeface="Arial Black" panose="020B0A04020102020204" pitchFamily="34" charset="0"/>
              </a:rPr>
              <a:t>&gt;</a:t>
            </a:r>
          </a:p>
        </p:txBody>
      </p:sp>
      <p:sp>
        <p:nvSpPr>
          <p:cNvPr id="80" name="Metin kutusu 56"/>
          <p:cNvSpPr txBox="1"/>
          <p:nvPr/>
        </p:nvSpPr>
        <p:spPr>
          <a:xfrm>
            <a:off x="7008414" y="1988739"/>
            <a:ext cx="5031594" cy="954107"/>
          </a:xfrm>
          <a:prstGeom prst="rect">
            <a:avLst/>
          </a:prstGeom>
          <a:noFill/>
        </p:spPr>
        <p:txBody>
          <a:bodyPr wrap="square" rtlCol="0">
            <a:spAutoFit/>
          </a:bodyPr>
          <a:lstStyle/>
          <a:p>
            <a:r>
              <a:rPr lang="tr-TR" sz="1400" dirty="0" smtClean="0"/>
              <a:t>Dünyanın en büyük sosyal medya platformlarından birisi olan Facebook, kullanıcıların verilerini topladıktan sonra reklam çalışmalarında kullanılması için küçük ve orta ölçekli müşteriler ile çalışmaktadır</a:t>
            </a:r>
            <a:endParaRPr lang="tr-TR" sz="1400" dirty="0"/>
          </a:p>
        </p:txBody>
      </p:sp>
      <p:pic>
        <p:nvPicPr>
          <p:cNvPr id="1026" name="Picture 2" descr="big-data-walmart - MMR: Mass Market Retail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350" y="3522369"/>
            <a:ext cx="4831891" cy="2118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Facebook is Using Big Data [Upd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2314" y="3492242"/>
            <a:ext cx="3872611" cy="2178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815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pic>
        <p:nvPicPr>
          <p:cNvPr id="12" name="Resi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2720" y="1337503"/>
            <a:ext cx="6466558" cy="4961062"/>
          </a:xfrm>
          <a:prstGeom prst="rect">
            <a:avLst/>
          </a:prstGeom>
        </p:spPr>
      </p:pic>
    </p:spTree>
    <p:extLst>
      <p:ext uri="{BB962C8B-B14F-4D97-AF65-F5344CB8AC3E}">
        <p14:creationId xmlns:p14="http://schemas.microsoft.com/office/powerpoint/2010/main" val="25541442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Metin kutusu 2"/>
          <p:cNvSpPr txBox="1"/>
          <p:nvPr/>
        </p:nvSpPr>
        <p:spPr>
          <a:xfrm>
            <a:off x="5652672" y="2944252"/>
            <a:ext cx="886653" cy="446276"/>
          </a:xfrm>
          <a:prstGeom prst="rect">
            <a:avLst/>
          </a:prstGeom>
          <a:noFill/>
        </p:spPr>
        <p:txBody>
          <a:bodyPr wrap="none" rtlCol="0">
            <a:spAutoFit/>
          </a:bodyPr>
          <a:lstStyle/>
          <a:p>
            <a:r>
              <a:rPr lang="tr-TR" sz="2300" b="1" dirty="0" smtClean="0">
                <a:solidFill>
                  <a:schemeClr val="bg2"/>
                </a:solidFill>
              </a:rPr>
              <a:t>Break</a:t>
            </a:r>
            <a:endParaRPr lang="tr-TR" sz="2300" b="1" dirty="0">
              <a:solidFill>
                <a:schemeClr val="bg2"/>
              </a:solidFill>
            </a:endParaRPr>
          </a:p>
        </p:txBody>
      </p:sp>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Tree>
    <p:extLst>
      <p:ext uri="{BB962C8B-B14F-4D97-AF65-F5344CB8AC3E}">
        <p14:creationId xmlns:p14="http://schemas.microsoft.com/office/powerpoint/2010/main" val="29750040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
        <p:nvSpPr>
          <p:cNvPr id="5" name="Metin kutusu 4"/>
          <p:cNvSpPr txBox="1"/>
          <p:nvPr/>
        </p:nvSpPr>
        <p:spPr>
          <a:xfrm>
            <a:off x="1322132" y="1827424"/>
            <a:ext cx="3944925" cy="1754326"/>
          </a:xfrm>
          <a:prstGeom prst="rect">
            <a:avLst/>
          </a:prstGeom>
          <a:noFill/>
        </p:spPr>
        <p:txBody>
          <a:bodyPr wrap="square" rtlCol="0">
            <a:spAutoFit/>
          </a:bodyPr>
          <a:lstStyle/>
          <a:p>
            <a:r>
              <a:rPr lang="tr-TR" dirty="0" err="1"/>
              <a:t>Apache</a:t>
            </a:r>
            <a:r>
              <a:rPr lang="tr-TR" dirty="0"/>
              <a:t> </a:t>
            </a:r>
            <a:r>
              <a:rPr lang="tr-TR" dirty="0" err="1"/>
              <a:t>Hadoop</a:t>
            </a:r>
            <a:r>
              <a:rPr lang="tr-TR" dirty="0"/>
              <a:t>®, basit programlama modellerini kullanarak büyük veri kümelerinin yüksek düzeyde güvenilir, ölçeklenebilir ve dağıtık biçimde işlenmesini sağlayan bir açık kaynak platformudur. </a:t>
            </a:r>
          </a:p>
        </p:txBody>
      </p:sp>
      <p:sp>
        <p:nvSpPr>
          <p:cNvPr id="6" name="Metin kutusu 5"/>
          <p:cNvSpPr txBox="1"/>
          <p:nvPr/>
        </p:nvSpPr>
        <p:spPr>
          <a:xfrm>
            <a:off x="948059" y="1844050"/>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8" name="Metin kutusu 6"/>
          <p:cNvSpPr txBox="1"/>
          <p:nvPr/>
        </p:nvSpPr>
        <p:spPr>
          <a:xfrm>
            <a:off x="1322132" y="3948677"/>
            <a:ext cx="3944925" cy="2031325"/>
          </a:xfrm>
          <a:prstGeom prst="rect">
            <a:avLst/>
          </a:prstGeom>
          <a:noFill/>
        </p:spPr>
        <p:txBody>
          <a:bodyPr wrap="square" rtlCol="0">
            <a:spAutoFit/>
          </a:bodyPr>
          <a:lstStyle/>
          <a:p>
            <a:r>
              <a:rPr lang="tr-TR" dirty="0"/>
              <a:t>Her türlü veri için devasa depolama, çok yüksek işlem gücü ve neredeyse sınırsız sayıda eşzamanlı görevleri yönetme yeteneği sağlar. Dağınık bir bilgi işlem ortamında büyük verileri verimli bir şekilde yönetmenizi ve işlemenizi mümkün kılar.</a:t>
            </a:r>
          </a:p>
        </p:txBody>
      </p:sp>
      <p:sp>
        <p:nvSpPr>
          <p:cNvPr id="9" name="Metin kutusu 7"/>
          <p:cNvSpPr txBox="1"/>
          <p:nvPr/>
        </p:nvSpPr>
        <p:spPr>
          <a:xfrm>
            <a:off x="948059" y="3965303"/>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pic>
        <p:nvPicPr>
          <p:cNvPr id="11" name="Resi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3652" y="1844050"/>
            <a:ext cx="5331039" cy="4174674"/>
          </a:xfrm>
          <a:prstGeom prst="rect">
            <a:avLst/>
          </a:prstGeom>
        </p:spPr>
      </p:pic>
      <p:sp>
        <p:nvSpPr>
          <p:cNvPr id="12" name="Metin kutusu 2"/>
          <p:cNvSpPr txBox="1"/>
          <p:nvPr/>
        </p:nvSpPr>
        <p:spPr>
          <a:xfrm>
            <a:off x="948059" y="991173"/>
            <a:ext cx="2132315" cy="446276"/>
          </a:xfrm>
          <a:prstGeom prst="rect">
            <a:avLst/>
          </a:prstGeom>
          <a:noFill/>
        </p:spPr>
        <p:txBody>
          <a:bodyPr wrap="none" rtlCol="0">
            <a:spAutoFit/>
          </a:bodyPr>
          <a:lstStyle/>
          <a:p>
            <a:r>
              <a:rPr lang="tr-TR" sz="2300" b="1" dirty="0" err="1"/>
              <a:t>Apache</a:t>
            </a:r>
            <a:r>
              <a:rPr lang="tr-TR" sz="2300" b="1" dirty="0"/>
              <a:t> </a:t>
            </a:r>
            <a:r>
              <a:rPr lang="tr-TR" sz="2300" b="1" dirty="0" err="1"/>
              <a:t>Hadoop</a:t>
            </a:r>
            <a:endParaRPr lang="tr-TR" sz="2300" b="1" dirty="0"/>
          </a:p>
        </p:txBody>
      </p:sp>
    </p:spTree>
    <p:extLst>
      <p:ext uri="{BB962C8B-B14F-4D97-AF65-F5344CB8AC3E}">
        <p14:creationId xmlns:p14="http://schemas.microsoft.com/office/powerpoint/2010/main" val="30970043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
        <p:nvSpPr>
          <p:cNvPr id="13" name="Metin kutusu 2"/>
          <p:cNvSpPr txBox="1"/>
          <p:nvPr/>
        </p:nvSpPr>
        <p:spPr>
          <a:xfrm>
            <a:off x="863795" y="1241446"/>
            <a:ext cx="2132315" cy="446276"/>
          </a:xfrm>
          <a:prstGeom prst="rect">
            <a:avLst/>
          </a:prstGeom>
          <a:noFill/>
        </p:spPr>
        <p:txBody>
          <a:bodyPr wrap="none" rtlCol="0">
            <a:spAutoFit/>
          </a:bodyPr>
          <a:lstStyle/>
          <a:p>
            <a:r>
              <a:rPr lang="tr-TR" sz="2300" b="1" dirty="0" err="1"/>
              <a:t>Apache</a:t>
            </a:r>
            <a:r>
              <a:rPr lang="tr-TR" sz="2300" b="1" dirty="0"/>
              <a:t> </a:t>
            </a:r>
            <a:r>
              <a:rPr lang="tr-TR" sz="2300" b="1" dirty="0" err="1"/>
              <a:t>Hadoop</a:t>
            </a:r>
            <a:endParaRPr lang="tr-TR" sz="2300" b="1" dirty="0"/>
          </a:p>
        </p:txBody>
      </p:sp>
      <p:sp>
        <p:nvSpPr>
          <p:cNvPr id="14" name="Metin kutusu 4"/>
          <p:cNvSpPr txBox="1"/>
          <p:nvPr/>
        </p:nvSpPr>
        <p:spPr>
          <a:xfrm>
            <a:off x="1237868" y="2955151"/>
            <a:ext cx="3944925" cy="369332"/>
          </a:xfrm>
          <a:prstGeom prst="rect">
            <a:avLst/>
          </a:prstGeom>
          <a:noFill/>
        </p:spPr>
        <p:txBody>
          <a:bodyPr wrap="square" rtlCol="0">
            <a:spAutoFit/>
          </a:bodyPr>
          <a:lstStyle/>
          <a:p>
            <a:r>
              <a:rPr lang="tr-TR" dirty="0"/>
              <a:t>HDFS (</a:t>
            </a:r>
            <a:r>
              <a:rPr lang="tr-TR" dirty="0" err="1"/>
              <a:t>Hadoop</a:t>
            </a:r>
            <a:r>
              <a:rPr lang="tr-TR" dirty="0"/>
              <a:t> Distributed File </a:t>
            </a:r>
            <a:r>
              <a:rPr lang="tr-TR" dirty="0" err="1"/>
              <a:t>System</a:t>
            </a:r>
            <a:r>
              <a:rPr lang="tr-TR" dirty="0"/>
              <a:t>)</a:t>
            </a:r>
          </a:p>
        </p:txBody>
      </p:sp>
      <p:sp>
        <p:nvSpPr>
          <p:cNvPr id="15" name="Metin kutusu 5"/>
          <p:cNvSpPr txBox="1"/>
          <p:nvPr/>
        </p:nvSpPr>
        <p:spPr>
          <a:xfrm>
            <a:off x="863795" y="2971777"/>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16" name="Metin kutusu 9"/>
          <p:cNvSpPr txBox="1"/>
          <p:nvPr/>
        </p:nvSpPr>
        <p:spPr>
          <a:xfrm>
            <a:off x="1237868" y="3415096"/>
            <a:ext cx="3944925" cy="369332"/>
          </a:xfrm>
          <a:prstGeom prst="rect">
            <a:avLst/>
          </a:prstGeom>
          <a:noFill/>
        </p:spPr>
        <p:txBody>
          <a:bodyPr wrap="square" rtlCol="0">
            <a:spAutoFit/>
          </a:bodyPr>
          <a:lstStyle/>
          <a:p>
            <a:r>
              <a:rPr lang="tr-TR" dirty="0" err="1"/>
              <a:t>MapReduce</a:t>
            </a:r>
            <a:endParaRPr lang="tr-TR" dirty="0"/>
          </a:p>
        </p:txBody>
      </p:sp>
      <p:sp>
        <p:nvSpPr>
          <p:cNvPr id="17" name="Metin kutusu 10"/>
          <p:cNvSpPr txBox="1"/>
          <p:nvPr/>
        </p:nvSpPr>
        <p:spPr>
          <a:xfrm>
            <a:off x="863795" y="3431722"/>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18" name="Metin kutusu 11"/>
          <p:cNvSpPr txBox="1"/>
          <p:nvPr/>
        </p:nvSpPr>
        <p:spPr>
          <a:xfrm>
            <a:off x="1237868" y="3887140"/>
            <a:ext cx="3944925" cy="369332"/>
          </a:xfrm>
          <a:prstGeom prst="rect">
            <a:avLst/>
          </a:prstGeom>
          <a:noFill/>
        </p:spPr>
        <p:txBody>
          <a:bodyPr wrap="square" rtlCol="0">
            <a:spAutoFit/>
          </a:bodyPr>
          <a:lstStyle/>
          <a:p>
            <a:r>
              <a:rPr lang="en-US" dirty="0"/>
              <a:t>YARN (Yet Another Resource Negotiator)</a:t>
            </a:r>
            <a:endParaRPr lang="tr-TR" dirty="0"/>
          </a:p>
        </p:txBody>
      </p:sp>
      <p:sp>
        <p:nvSpPr>
          <p:cNvPr id="19" name="Metin kutusu 12"/>
          <p:cNvSpPr txBox="1"/>
          <p:nvPr/>
        </p:nvSpPr>
        <p:spPr>
          <a:xfrm>
            <a:off x="863795" y="3908293"/>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20" name="Metin kutusu 13"/>
          <p:cNvSpPr txBox="1"/>
          <p:nvPr/>
        </p:nvSpPr>
        <p:spPr>
          <a:xfrm>
            <a:off x="1237868" y="4359185"/>
            <a:ext cx="3944925" cy="369332"/>
          </a:xfrm>
          <a:prstGeom prst="rect">
            <a:avLst/>
          </a:prstGeom>
          <a:noFill/>
        </p:spPr>
        <p:txBody>
          <a:bodyPr wrap="square" rtlCol="0">
            <a:spAutoFit/>
          </a:bodyPr>
          <a:lstStyle/>
          <a:p>
            <a:r>
              <a:rPr lang="tr-TR"/>
              <a:t>Hadoop Common</a:t>
            </a:r>
            <a:endParaRPr lang="tr-TR" dirty="0"/>
          </a:p>
        </p:txBody>
      </p:sp>
      <p:sp>
        <p:nvSpPr>
          <p:cNvPr id="21" name="Metin kutusu 14"/>
          <p:cNvSpPr txBox="1"/>
          <p:nvPr/>
        </p:nvSpPr>
        <p:spPr>
          <a:xfrm>
            <a:off x="863795" y="4375811"/>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22" name="Metin kutusu 15"/>
          <p:cNvSpPr txBox="1"/>
          <p:nvPr/>
        </p:nvSpPr>
        <p:spPr>
          <a:xfrm>
            <a:off x="863795" y="2032950"/>
            <a:ext cx="3944925" cy="369332"/>
          </a:xfrm>
          <a:prstGeom prst="rect">
            <a:avLst/>
          </a:prstGeom>
          <a:noFill/>
        </p:spPr>
        <p:txBody>
          <a:bodyPr wrap="square" rtlCol="0">
            <a:spAutoFit/>
          </a:bodyPr>
          <a:lstStyle/>
          <a:p>
            <a:r>
              <a:rPr lang="sv-SE" dirty="0"/>
              <a:t>Hadoop dört ana modülden oluşur</a:t>
            </a:r>
            <a:endParaRPr lang="tr-TR" dirty="0"/>
          </a:p>
        </p:txBody>
      </p:sp>
      <p:pic>
        <p:nvPicPr>
          <p:cNvPr id="23" name="Picture 12">
            <a:extLst>
              <a:ext uri="{FF2B5EF4-FFF2-40B4-BE49-F238E27FC236}">
                <a16:creationId xmlns:a16="http://schemas.microsoft.com/office/drawing/2014/main" id="{0CD4DF9A-6AE0-4065-A499-44B7657EC91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87" t="16934" r="4726" b="4271"/>
          <a:stretch/>
        </p:blipFill>
        <p:spPr>
          <a:xfrm>
            <a:off x="5842369" y="2128733"/>
            <a:ext cx="5708342" cy="3516814"/>
          </a:xfrm>
          <a:prstGeom prst="rect">
            <a:avLst/>
          </a:prstGeom>
        </p:spPr>
      </p:pic>
    </p:spTree>
    <p:extLst>
      <p:ext uri="{BB962C8B-B14F-4D97-AF65-F5344CB8AC3E}">
        <p14:creationId xmlns:p14="http://schemas.microsoft.com/office/powerpoint/2010/main" val="726815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
        <p:nvSpPr>
          <p:cNvPr id="24" name="Metin kutusu 2"/>
          <p:cNvSpPr txBox="1"/>
          <p:nvPr/>
        </p:nvSpPr>
        <p:spPr>
          <a:xfrm>
            <a:off x="909515" y="1150006"/>
            <a:ext cx="826765" cy="446276"/>
          </a:xfrm>
          <a:prstGeom prst="rect">
            <a:avLst/>
          </a:prstGeom>
          <a:noFill/>
        </p:spPr>
        <p:txBody>
          <a:bodyPr wrap="none" rtlCol="0">
            <a:spAutoFit/>
          </a:bodyPr>
          <a:lstStyle/>
          <a:p>
            <a:r>
              <a:rPr lang="tr-TR" sz="2300" b="1" dirty="0"/>
              <a:t>HDFS</a:t>
            </a:r>
          </a:p>
        </p:txBody>
      </p:sp>
      <p:pic>
        <p:nvPicPr>
          <p:cNvPr id="25" name="Resim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2122" y="752919"/>
            <a:ext cx="2105511" cy="545403"/>
          </a:xfrm>
          <a:prstGeom prst="rect">
            <a:avLst/>
          </a:prstGeom>
        </p:spPr>
      </p:pic>
      <p:sp>
        <p:nvSpPr>
          <p:cNvPr id="26" name="Metin kutusu 4"/>
          <p:cNvSpPr txBox="1"/>
          <p:nvPr/>
        </p:nvSpPr>
        <p:spPr>
          <a:xfrm>
            <a:off x="1369106" y="2587264"/>
            <a:ext cx="9102437" cy="923330"/>
          </a:xfrm>
          <a:prstGeom prst="rect">
            <a:avLst/>
          </a:prstGeom>
          <a:noFill/>
        </p:spPr>
        <p:txBody>
          <a:bodyPr wrap="square" rtlCol="0">
            <a:spAutoFit/>
          </a:bodyPr>
          <a:lstStyle/>
          <a:p>
            <a:r>
              <a:rPr lang="tr-TR" dirty="0"/>
              <a:t>Geleneksel dosya sistemlerine kıyasla daha iyi veri çıkışı sağlar. Sıradan sunucu disklerini bir araya getirir ve büyük sanal bir disk oluşturur. Bu da çok büyük boyutlardaki dosyaların saklanmasını ve işlenmesini mümkün kılar.</a:t>
            </a:r>
          </a:p>
        </p:txBody>
      </p:sp>
      <p:sp>
        <p:nvSpPr>
          <p:cNvPr id="27" name="Metin kutusu 5"/>
          <p:cNvSpPr txBox="1"/>
          <p:nvPr/>
        </p:nvSpPr>
        <p:spPr>
          <a:xfrm>
            <a:off x="909515" y="1840605"/>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28" name="Metin kutusu 10"/>
          <p:cNvSpPr txBox="1"/>
          <p:nvPr/>
        </p:nvSpPr>
        <p:spPr>
          <a:xfrm>
            <a:off x="909515" y="2637415"/>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29" name="Metin kutusu 15"/>
          <p:cNvSpPr txBox="1"/>
          <p:nvPr/>
        </p:nvSpPr>
        <p:spPr>
          <a:xfrm>
            <a:off x="1369106" y="1808506"/>
            <a:ext cx="8986058" cy="646331"/>
          </a:xfrm>
          <a:prstGeom prst="rect">
            <a:avLst/>
          </a:prstGeom>
          <a:noFill/>
        </p:spPr>
        <p:txBody>
          <a:bodyPr wrap="square" rtlCol="0">
            <a:spAutoFit/>
          </a:bodyPr>
          <a:lstStyle/>
          <a:p>
            <a:r>
              <a:rPr lang="sv-SE" dirty="0"/>
              <a:t>Hadoop’un dosya sistemidir. Sıradan sunuculardan oluşan kümeler üzerinde büyük verileri işlemek amaçlı kullanılan, dağıtılmış bir dosya sistemidir. </a:t>
            </a:r>
            <a:endParaRPr lang="tr-TR" dirty="0"/>
          </a:p>
        </p:txBody>
      </p:sp>
      <p:sp>
        <p:nvSpPr>
          <p:cNvPr id="30" name="Rectangle 3">
            <a:extLst>
              <a:ext uri="{FF2B5EF4-FFF2-40B4-BE49-F238E27FC236}">
                <a16:creationId xmlns:a16="http://schemas.microsoft.com/office/drawing/2014/main" id="{75B15C46-3B5F-4FC5-8390-8E9ACA7E9797}"/>
              </a:ext>
            </a:extLst>
          </p:cNvPr>
          <p:cNvSpPr/>
          <p:nvPr/>
        </p:nvSpPr>
        <p:spPr>
          <a:xfrm>
            <a:off x="2332089" y="4249122"/>
            <a:ext cx="559293" cy="13982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1" name="TextBox 5">
            <a:extLst>
              <a:ext uri="{FF2B5EF4-FFF2-40B4-BE49-F238E27FC236}">
                <a16:creationId xmlns:a16="http://schemas.microsoft.com/office/drawing/2014/main" id="{4262B34A-4E9E-4836-97DF-A35175289765}"/>
              </a:ext>
            </a:extLst>
          </p:cNvPr>
          <p:cNvSpPr txBox="1"/>
          <p:nvPr/>
        </p:nvSpPr>
        <p:spPr>
          <a:xfrm>
            <a:off x="2202453" y="5716561"/>
            <a:ext cx="985190" cy="507831"/>
          </a:xfrm>
          <a:prstGeom prst="rect">
            <a:avLst/>
          </a:prstGeom>
          <a:noFill/>
        </p:spPr>
        <p:txBody>
          <a:bodyPr wrap="square" rtlCol="0">
            <a:spAutoFit/>
          </a:bodyPr>
          <a:lstStyle/>
          <a:p>
            <a:r>
              <a:rPr lang="tr-TR" sz="1100" dirty="0"/>
              <a:t>Input File</a:t>
            </a:r>
          </a:p>
          <a:p>
            <a:r>
              <a:rPr lang="tr-TR" sz="800" dirty="0"/>
              <a:t>Csv,json,parquet,kafka vs</a:t>
            </a:r>
            <a:endParaRPr lang="en-US" sz="800" dirty="0"/>
          </a:p>
        </p:txBody>
      </p:sp>
      <p:sp>
        <p:nvSpPr>
          <p:cNvPr id="32" name="Rectangle 10">
            <a:extLst>
              <a:ext uri="{FF2B5EF4-FFF2-40B4-BE49-F238E27FC236}">
                <a16:creationId xmlns:a16="http://schemas.microsoft.com/office/drawing/2014/main" id="{5B6D1473-DE66-4A2E-BEBD-CDF8EB8454F8}"/>
              </a:ext>
            </a:extLst>
          </p:cNvPr>
          <p:cNvSpPr/>
          <p:nvPr/>
        </p:nvSpPr>
        <p:spPr>
          <a:xfrm>
            <a:off x="2332089" y="4249122"/>
            <a:ext cx="559293" cy="2752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1</a:t>
            </a:r>
            <a:endParaRPr lang="en-US" dirty="0"/>
          </a:p>
        </p:txBody>
      </p:sp>
      <p:sp>
        <p:nvSpPr>
          <p:cNvPr id="33" name="Rectangle 11">
            <a:extLst>
              <a:ext uri="{FF2B5EF4-FFF2-40B4-BE49-F238E27FC236}">
                <a16:creationId xmlns:a16="http://schemas.microsoft.com/office/drawing/2014/main" id="{28D89885-6C6D-4839-A6F4-0B252B9886F4}"/>
              </a:ext>
            </a:extLst>
          </p:cNvPr>
          <p:cNvSpPr/>
          <p:nvPr/>
        </p:nvSpPr>
        <p:spPr>
          <a:xfrm>
            <a:off x="2332088" y="4524329"/>
            <a:ext cx="559293" cy="2752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2</a:t>
            </a:r>
            <a:endParaRPr lang="en-US" dirty="0"/>
          </a:p>
        </p:txBody>
      </p:sp>
      <p:sp>
        <p:nvSpPr>
          <p:cNvPr id="34" name="Rectangle 12">
            <a:extLst>
              <a:ext uri="{FF2B5EF4-FFF2-40B4-BE49-F238E27FC236}">
                <a16:creationId xmlns:a16="http://schemas.microsoft.com/office/drawing/2014/main" id="{1F667A40-6BFB-4A78-A283-08D586972FD9}"/>
              </a:ext>
            </a:extLst>
          </p:cNvPr>
          <p:cNvSpPr/>
          <p:nvPr/>
        </p:nvSpPr>
        <p:spPr>
          <a:xfrm>
            <a:off x="2332087" y="4799536"/>
            <a:ext cx="559293" cy="2752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3</a:t>
            </a:r>
            <a:endParaRPr lang="en-US" dirty="0"/>
          </a:p>
        </p:txBody>
      </p:sp>
      <p:sp>
        <p:nvSpPr>
          <p:cNvPr id="35" name="Rectangle 13">
            <a:extLst>
              <a:ext uri="{FF2B5EF4-FFF2-40B4-BE49-F238E27FC236}">
                <a16:creationId xmlns:a16="http://schemas.microsoft.com/office/drawing/2014/main" id="{746AB110-5815-4EC5-9BAF-107481278091}"/>
              </a:ext>
            </a:extLst>
          </p:cNvPr>
          <p:cNvSpPr/>
          <p:nvPr/>
        </p:nvSpPr>
        <p:spPr>
          <a:xfrm>
            <a:off x="2332086" y="5083621"/>
            <a:ext cx="559293" cy="2752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4</a:t>
            </a:r>
            <a:endParaRPr lang="en-US" dirty="0"/>
          </a:p>
        </p:txBody>
      </p:sp>
      <p:sp>
        <p:nvSpPr>
          <p:cNvPr id="36" name="Rectangle 14">
            <a:extLst>
              <a:ext uri="{FF2B5EF4-FFF2-40B4-BE49-F238E27FC236}">
                <a16:creationId xmlns:a16="http://schemas.microsoft.com/office/drawing/2014/main" id="{9E2B2DC2-9089-4D62-9D73-5D3CB3A18D16}"/>
              </a:ext>
            </a:extLst>
          </p:cNvPr>
          <p:cNvSpPr/>
          <p:nvPr/>
        </p:nvSpPr>
        <p:spPr>
          <a:xfrm>
            <a:off x="2332086" y="5372143"/>
            <a:ext cx="559293" cy="2752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5</a:t>
            </a:r>
            <a:endParaRPr lang="en-US" dirty="0"/>
          </a:p>
        </p:txBody>
      </p:sp>
      <p:sp>
        <p:nvSpPr>
          <p:cNvPr id="37" name="TextBox 15">
            <a:extLst>
              <a:ext uri="{FF2B5EF4-FFF2-40B4-BE49-F238E27FC236}">
                <a16:creationId xmlns:a16="http://schemas.microsoft.com/office/drawing/2014/main" id="{6C0E8855-B698-460C-9873-FB645AF1441E}"/>
              </a:ext>
            </a:extLst>
          </p:cNvPr>
          <p:cNvSpPr txBox="1"/>
          <p:nvPr/>
        </p:nvSpPr>
        <p:spPr>
          <a:xfrm>
            <a:off x="1774284" y="4286697"/>
            <a:ext cx="460382" cy="200055"/>
          </a:xfrm>
          <a:prstGeom prst="rect">
            <a:avLst/>
          </a:prstGeom>
          <a:noFill/>
        </p:spPr>
        <p:txBody>
          <a:bodyPr wrap="none" rtlCol="0">
            <a:spAutoFit/>
          </a:bodyPr>
          <a:lstStyle/>
          <a:p>
            <a:r>
              <a:rPr lang="tr-TR" sz="700" dirty="0"/>
              <a:t>128MB</a:t>
            </a:r>
            <a:endParaRPr lang="en-US" sz="700" dirty="0"/>
          </a:p>
        </p:txBody>
      </p:sp>
      <p:sp>
        <p:nvSpPr>
          <p:cNvPr id="38" name="TextBox 16">
            <a:extLst>
              <a:ext uri="{FF2B5EF4-FFF2-40B4-BE49-F238E27FC236}">
                <a16:creationId xmlns:a16="http://schemas.microsoft.com/office/drawing/2014/main" id="{DC881CC6-F000-4F46-BBD3-ADBAD1548293}"/>
              </a:ext>
            </a:extLst>
          </p:cNvPr>
          <p:cNvSpPr txBox="1"/>
          <p:nvPr/>
        </p:nvSpPr>
        <p:spPr>
          <a:xfrm>
            <a:off x="1774284" y="4548594"/>
            <a:ext cx="460382" cy="200055"/>
          </a:xfrm>
          <a:prstGeom prst="rect">
            <a:avLst/>
          </a:prstGeom>
          <a:noFill/>
        </p:spPr>
        <p:txBody>
          <a:bodyPr wrap="none" rtlCol="0">
            <a:spAutoFit/>
          </a:bodyPr>
          <a:lstStyle/>
          <a:p>
            <a:r>
              <a:rPr lang="tr-TR" sz="700" dirty="0"/>
              <a:t>128MB</a:t>
            </a:r>
            <a:endParaRPr lang="en-US" sz="700" dirty="0"/>
          </a:p>
        </p:txBody>
      </p:sp>
      <p:sp>
        <p:nvSpPr>
          <p:cNvPr id="39" name="TextBox 17">
            <a:extLst>
              <a:ext uri="{FF2B5EF4-FFF2-40B4-BE49-F238E27FC236}">
                <a16:creationId xmlns:a16="http://schemas.microsoft.com/office/drawing/2014/main" id="{45A614DD-0E5C-4F02-AAD0-7EEA766DFF53}"/>
              </a:ext>
            </a:extLst>
          </p:cNvPr>
          <p:cNvSpPr txBox="1"/>
          <p:nvPr/>
        </p:nvSpPr>
        <p:spPr>
          <a:xfrm>
            <a:off x="1774284" y="4848051"/>
            <a:ext cx="460382" cy="200055"/>
          </a:xfrm>
          <a:prstGeom prst="rect">
            <a:avLst/>
          </a:prstGeom>
          <a:noFill/>
        </p:spPr>
        <p:txBody>
          <a:bodyPr wrap="none" rtlCol="0">
            <a:spAutoFit/>
          </a:bodyPr>
          <a:lstStyle/>
          <a:p>
            <a:r>
              <a:rPr lang="tr-TR" sz="700" dirty="0"/>
              <a:t>128MB</a:t>
            </a:r>
            <a:endParaRPr lang="en-US" sz="700" dirty="0"/>
          </a:p>
        </p:txBody>
      </p:sp>
      <p:sp>
        <p:nvSpPr>
          <p:cNvPr id="40" name="TextBox 18">
            <a:extLst>
              <a:ext uri="{FF2B5EF4-FFF2-40B4-BE49-F238E27FC236}">
                <a16:creationId xmlns:a16="http://schemas.microsoft.com/office/drawing/2014/main" id="{A857ED07-B1AF-4136-AC3D-11BD0A5A46B7}"/>
              </a:ext>
            </a:extLst>
          </p:cNvPr>
          <p:cNvSpPr txBox="1"/>
          <p:nvPr/>
        </p:nvSpPr>
        <p:spPr>
          <a:xfrm>
            <a:off x="1774284" y="5151641"/>
            <a:ext cx="460382" cy="200055"/>
          </a:xfrm>
          <a:prstGeom prst="rect">
            <a:avLst/>
          </a:prstGeom>
          <a:noFill/>
        </p:spPr>
        <p:txBody>
          <a:bodyPr wrap="none" rtlCol="0">
            <a:spAutoFit/>
          </a:bodyPr>
          <a:lstStyle/>
          <a:p>
            <a:r>
              <a:rPr lang="tr-TR" sz="700" dirty="0"/>
              <a:t>128MB</a:t>
            </a:r>
            <a:endParaRPr lang="en-US" sz="700" dirty="0"/>
          </a:p>
        </p:txBody>
      </p:sp>
      <p:sp>
        <p:nvSpPr>
          <p:cNvPr id="41" name="TextBox 19">
            <a:extLst>
              <a:ext uri="{FF2B5EF4-FFF2-40B4-BE49-F238E27FC236}">
                <a16:creationId xmlns:a16="http://schemas.microsoft.com/office/drawing/2014/main" id="{D7218124-C682-4993-8126-5177B96F6443}"/>
              </a:ext>
            </a:extLst>
          </p:cNvPr>
          <p:cNvSpPr txBox="1"/>
          <p:nvPr/>
        </p:nvSpPr>
        <p:spPr>
          <a:xfrm>
            <a:off x="1774284" y="5426540"/>
            <a:ext cx="460382" cy="200055"/>
          </a:xfrm>
          <a:prstGeom prst="rect">
            <a:avLst/>
          </a:prstGeom>
          <a:noFill/>
        </p:spPr>
        <p:txBody>
          <a:bodyPr wrap="none" rtlCol="0">
            <a:spAutoFit/>
          </a:bodyPr>
          <a:lstStyle/>
          <a:p>
            <a:r>
              <a:rPr lang="tr-TR" sz="700" dirty="0"/>
              <a:t>128MB</a:t>
            </a:r>
            <a:endParaRPr lang="en-US" sz="700" dirty="0"/>
          </a:p>
        </p:txBody>
      </p:sp>
      <p:sp>
        <p:nvSpPr>
          <p:cNvPr id="42" name="Arrow: Right 20">
            <a:extLst>
              <a:ext uri="{FF2B5EF4-FFF2-40B4-BE49-F238E27FC236}">
                <a16:creationId xmlns:a16="http://schemas.microsoft.com/office/drawing/2014/main" id="{7A105BBF-E61C-4D31-9C76-955716DDF5D9}"/>
              </a:ext>
            </a:extLst>
          </p:cNvPr>
          <p:cNvSpPr/>
          <p:nvPr/>
        </p:nvSpPr>
        <p:spPr>
          <a:xfrm>
            <a:off x="3370773" y="4581091"/>
            <a:ext cx="701336" cy="67057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3" name="TextBox 23">
            <a:extLst>
              <a:ext uri="{FF2B5EF4-FFF2-40B4-BE49-F238E27FC236}">
                <a16:creationId xmlns:a16="http://schemas.microsoft.com/office/drawing/2014/main" id="{2A72E4BF-08FA-4184-B100-EB9C8A8C3B03}"/>
              </a:ext>
            </a:extLst>
          </p:cNvPr>
          <p:cNvSpPr txBox="1"/>
          <p:nvPr/>
        </p:nvSpPr>
        <p:spPr>
          <a:xfrm>
            <a:off x="4513852" y="4363506"/>
            <a:ext cx="688929" cy="261610"/>
          </a:xfrm>
          <a:prstGeom prst="rect">
            <a:avLst/>
          </a:prstGeom>
          <a:noFill/>
        </p:spPr>
        <p:txBody>
          <a:bodyPr wrap="square" rtlCol="0">
            <a:spAutoFit/>
          </a:bodyPr>
          <a:lstStyle/>
          <a:p>
            <a:r>
              <a:rPr lang="tr-TR" sz="1100" dirty="0"/>
              <a:t>Node 1</a:t>
            </a:r>
            <a:endParaRPr lang="en-US" sz="800" dirty="0"/>
          </a:p>
        </p:txBody>
      </p:sp>
      <p:sp>
        <p:nvSpPr>
          <p:cNvPr id="44" name="TextBox 24">
            <a:extLst>
              <a:ext uri="{FF2B5EF4-FFF2-40B4-BE49-F238E27FC236}">
                <a16:creationId xmlns:a16="http://schemas.microsoft.com/office/drawing/2014/main" id="{CCF4DA55-60AA-4B7E-96A3-1F54ED3E3702}"/>
              </a:ext>
            </a:extLst>
          </p:cNvPr>
          <p:cNvSpPr txBox="1"/>
          <p:nvPr/>
        </p:nvSpPr>
        <p:spPr>
          <a:xfrm>
            <a:off x="5802593" y="4363506"/>
            <a:ext cx="688929" cy="261610"/>
          </a:xfrm>
          <a:prstGeom prst="rect">
            <a:avLst/>
          </a:prstGeom>
          <a:noFill/>
        </p:spPr>
        <p:txBody>
          <a:bodyPr wrap="square" rtlCol="0">
            <a:spAutoFit/>
          </a:bodyPr>
          <a:lstStyle/>
          <a:p>
            <a:r>
              <a:rPr lang="tr-TR" sz="1100" dirty="0"/>
              <a:t>Node 2</a:t>
            </a:r>
            <a:endParaRPr lang="en-US" sz="800" dirty="0"/>
          </a:p>
        </p:txBody>
      </p:sp>
      <p:sp>
        <p:nvSpPr>
          <p:cNvPr id="45" name="TextBox 25">
            <a:extLst>
              <a:ext uri="{FF2B5EF4-FFF2-40B4-BE49-F238E27FC236}">
                <a16:creationId xmlns:a16="http://schemas.microsoft.com/office/drawing/2014/main" id="{2604ECCB-FFAD-43DB-9FC6-B98F6D4D3084}"/>
              </a:ext>
            </a:extLst>
          </p:cNvPr>
          <p:cNvSpPr txBox="1"/>
          <p:nvPr/>
        </p:nvSpPr>
        <p:spPr>
          <a:xfrm>
            <a:off x="7103782" y="4370304"/>
            <a:ext cx="688929" cy="261610"/>
          </a:xfrm>
          <a:prstGeom prst="rect">
            <a:avLst/>
          </a:prstGeom>
          <a:noFill/>
        </p:spPr>
        <p:txBody>
          <a:bodyPr wrap="square" rtlCol="0">
            <a:spAutoFit/>
          </a:bodyPr>
          <a:lstStyle/>
          <a:p>
            <a:r>
              <a:rPr lang="tr-TR" sz="1100" dirty="0"/>
              <a:t>Node 3</a:t>
            </a:r>
            <a:endParaRPr lang="en-US" sz="800" dirty="0"/>
          </a:p>
        </p:txBody>
      </p:sp>
      <p:sp>
        <p:nvSpPr>
          <p:cNvPr id="46" name="TextBox 26">
            <a:extLst>
              <a:ext uri="{FF2B5EF4-FFF2-40B4-BE49-F238E27FC236}">
                <a16:creationId xmlns:a16="http://schemas.microsoft.com/office/drawing/2014/main" id="{6C06BFF9-0EE1-498D-9329-0D560EA9A49C}"/>
              </a:ext>
            </a:extLst>
          </p:cNvPr>
          <p:cNvSpPr txBox="1"/>
          <p:nvPr/>
        </p:nvSpPr>
        <p:spPr>
          <a:xfrm>
            <a:off x="8404971" y="4370284"/>
            <a:ext cx="688929" cy="261610"/>
          </a:xfrm>
          <a:prstGeom prst="rect">
            <a:avLst/>
          </a:prstGeom>
          <a:noFill/>
        </p:spPr>
        <p:txBody>
          <a:bodyPr wrap="square" rtlCol="0">
            <a:spAutoFit/>
          </a:bodyPr>
          <a:lstStyle/>
          <a:p>
            <a:r>
              <a:rPr lang="tr-TR" sz="1100" dirty="0"/>
              <a:t>Node 4</a:t>
            </a:r>
            <a:endParaRPr lang="en-US" sz="800" dirty="0"/>
          </a:p>
        </p:txBody>
      </p:sp>
      <p:sp>
        <p:nvSpPr>
          <p:cNvPr id="47" name="TextBox 27">
            <a:extLst>
              <a:ext uri="{FF2B5EF4-FFF2-40B4-BE49-F238E27FC236}">
                <a16:creationId xmlns:a16="http://schemas.microsoft.com/office/drawing/2014/main" id="{005A5CEA-256F-40EF-BDFA-343D7B9FBF47}"/>
              </a:ext>
            </a:extLst>
          </p:cNvPr>
          <p:cNvSpPr txBox="1"/>
          <p:nvPr/>
        </p:nvSpPr>
        <p:spPr>
          <a:xfrm>
            <a:off x="9781234" y="4370284"/>
            <a:ext cx="688929" cy="261610"/>
          </a:xfrm>
          <a:prstGeom prst="rect">
            <a:avLst/>
          </a:prstGeom>
          <a:noFill/>
        </p:spPr>
        <p:txBody>
          <a:bodyPr wrap="square" rtlCol="0">
            <a:spAutoFit/>
          </a:bodyPr>
          <a:lstStyle/>
          <a:p>
            <a:r>
              <a:rPr lang="tr-TR" sz="1100" dirty="0"/>
              <a:t>Node 5</a:t>
            </a:r>
            <a:endParaRPr lang="en-US" sz="800" dirty="0"/>
          </a:p>
        </p:txBody>
      </p:sp>
      <p:sp>
        <p:nvSpPr>
          <p:cNvPr id="48" name="Rectangle 29">
            <a:extLst>
              <a:ext uri="{FF2B5EF4-FFF2-40B4-BE49-F238E27FC236}">
                <a16:creationId xmlns:a16="http://schemas.microsoft.com/office/drawing/2014/main" id="{65E89A02-E2E5-4460-8D99-03864A56AF70}"/>
              </a:ext>
            </a:extLst>
          </p:cNvPr>
          <p:cNvSpPr/>
          <p:nvPr/>
        </p:nvSpPr>
        <p:spPr>
          <a:xfrm>
            <a:off x="2332085" y="4241372"/>
            <a:ext cx="559293" cy="275207"/>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1</a:t>
            </a:r>
            <a:endParaRPr lang="en-US" dirty="0"/>
          </a:p>
        </p:txBody>
      </p:sp>
      <p:sp>
        <p:nvSpPr>
          <p:cNvPr id="49" name="Rectangle 30">
            <a:extLst>
              <a:ext uri="{FF2B5EF4-FFF2-40B4-BE49-F238E27FC236}">
                <a16:creationId xmlns:a16="http://schemas.microsoft.com/office/drawing/2014/main" id="{0F911355-18CC-416C-9BC8-BA3870C3269B}"/>
              </a:ext>
            </a:extLst>
          </p:cNvPr>
          <p:cNvSpPr/>
          <p:nvPr/>
        </p:nvSpPr>
        <p:spPr>
          <a:xfrm>
            <a:off x="4538210" y="4631894"/>
            <a:ext cx="559293" cy="275207"/>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1</a:t>
            </a:r>
            <a:endParaRPr lang="en-US" dirty="0"/>
          </a:p>
        </p:txBody>
      </p:sp>
      <p:sp>
        <p:nvSpPr>
          <p:cNvPr id="50" name="TextBox 31">
            <a:extLst>
              <a:ext uri="{FF2B5EF4-FFF2-40B4-BE49-F238E27FC236}">
                <a16:creationId xmlns:a16="http://schemas.microsoft.com/office/drawing/2014/main" id="{DFA84E6C-42E2-4331-92EA-67139A7BF1A7}"/>
              </a:ext>
            </a:extLst>
          </p:cNvPr>
          <p:cNvSpPr txBox="1"/>
          <p:nvPr/>
        </p:nvSpPr>
        <p:spPr>
          <a:xfrm>
            <a:off x="6630106" y="5839671"/>
            <a:ext cx="1507977" cy="261610"/>
          </a:xfrm>
          <a:prstGeom prst="rect">
            <a:avLst/>
          </a:prstGeom>
          <a:noFill/>
        </p:spPr>
        <p:txBody>
          <a:bodyPr wrap="square" rtlCol="0">
            <a:spAutoFit/>
          </a:bodyPr>
          <a:lstStyle/>
          <a:p>
            <a:r>
              <a:rPr lang="tr-TR" sz="1100" dirty="0"/>
              <a:t>Replication Factor : 3</a:t>
            </a:r>
            <a:endParaRPr lang="en-US" sz="800" dirty="0"/>
          </a:p>
        </p:txBody>
      </p:sp>
      <p:sp>
        <p:nvSpPr>
          <p:cNvPr id="51" name="Rectangle 32">
            <a:extLst>
              <a:ext uri="{FF2B5EF4-FFF2-40B4-BE49-F238E27FC236}">
                <a16:creationId xmlns:a16="http://schemas.microsoft.com/office/drawing/2014/main" id="{F2D34142-7E52-41B0-8956-E4195A632E56}"/>
              </a:ext>
            </a:extLst>
          </p:cNvPr>
          <p:cNvSpPr/>
          <p:nvPr/>
        </p:nvSpPr>
        <p:spPr>
          <a:xfrm>
            <a:off x="5849654" y="4631948"/>
            <a:ext cx="559293" cy="275207"/>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1</a:t>
            </a:r>
            <a:endParaRPr lang="en-US" dirty="0"/>
          </a:p>
        </p:txBody>
      </p:sp>
      <p:sp>
        <p:nvSpPr>
          <p:cNvPr id="52" name="Rectangle 33">
            <a:extLst>
              <a:ext uri="{FF2B5EF4-FFF2-40B4-BE49-F238E27FC236}">
                <a16:creationId xmlns:a16="http://schemas.microsoft.com/office/drawing/2014/main" id="{E1666E86-227B-4669-9E71-CDB8E3D1C7BE}"/>
              </a:ext>
            </a:extLst>
          </p:cNvPr>
          <p:cNvSpPr/>
          <p:nvPr/>
        </p:nvSpPr>
        <p:spPr>
          <a:xfrm>
            <a:off x="7158344" y="4625116"/>
            <a:ext cx="559293" cy="275207"/>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1</a:t>
            </a:r>
            <a:endParaRPr lang="en-US" dirty="0"/>
          </a:p>
        </p:txBody>
      </p:sp>
      <p:sp>
        <p:nvSpPr>
          <p:cNvPr id="53" name="Rectangle 34">
            <a:extLst>
              <a:ext uri="{FF2B5EF4-FFF2-40B4-BE49-F238E27FC236}">
                <a16:creationId xmlns:a16="http://schemas.microsoft.com/office/drawing/2014/main" id="{D39F2722-9782-4FE2-A0F7-89E9EEAF1C5F}"/>
              </a:ext>
            </a:extLst>
          </p:cNvPr>
          <p:cNvSpPr/>
          <p:nvPr/>
        </p:nvSpPr>
        <p:spPr>
          <a:xfrm>
            <a:off x="2332085" y="4521794"/>
            <a:ext cx="559293" cy="275207"/>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2</a:t>
            </a:r>
            <a:endParaRPr lang="en-US" dirty="0"/>
          </a:p>
        </p:txBody>
      </p:sp>
      <p:sp>
        <p:nvSpPr>
          <p:cNvPr id="54" name="Rectangle 35">
            <a:extLst>
              <a:ext uri="{FF2B5EF4-FFF2-40B4-BE49-F238E27FC236}">
                <a16:creationId xmlns:a16="http://schemas.microsoft.com/office/drawing/2014/main" id="{12115F3A-6B18-45A0-B84C-9706DA0B24CB}"/>
              </a:ext>
            </a:extLst>
          </p:cNvPr>
          <p:cNvSpPr/>
          <p:nvPr/>
        </p:nvSpPr>
        <p:spPr>
          <a:xfrm>
            <a:off x="8480045" y="4625116"/>
            <a:ext cx="559293" cy="275207"/>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2</a:t>
            </a:r>
            <a:endParaRPr lang="en-US" dirty="0"/>
          </a:p>
        </p:txBody>
      </p:sp>
      <p:sp>
        <p:nvSpPr>
          <p:cNvPr id="55" name="Rectangle 36">
            <a:extLst>
              <a:ext uri="{FF2B5EF4-FFF2-40B4-BE49-F238E27FC236}">
                <a16:creationId xmlns:a16="http://schemas.microsoft.com/office/drawing/2014/main" id="{275CDB64-5BC9-4D24-99E3-8E5F14110593}"/>
              </a:ext>
            </a:extLst>
          </p:cNvPr>
          <p:cNvSpPr/>
          <p:nvPr/>
        </p:nvSpPr>
        <p:spPr>
          <a:xfrm>
            <a:off x="9798990" y="4625116"/>
            <a:ext cx="559293" cy="275207"/>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2</a:t>
            </a:r>
            <a:endParaRPr lang="en-US" dirty="0"/>
          </a:p>
        </p:txBody>
      </p:sp>
      <p:sp>
        <p:nvSpPr>
          <p:cNvPr id="56" name="Rectangle 37">
            <a:extLst>
              <a:ext uri="{FF2B5EF4-FFF2-40B4-BE49-F238E27FC236}">
                <a16:creationId xmlns:a16="http://schemas.microsoft.com/office/drawing/2014/main" id="{FF8E9C2D-5B7E-4A0A-9D8F-BB2C226EBA95}"/>
              </a:ext>
            </a:extLst>
          </p:cNvPr>
          <p:cNvSpPr/>
          <p:nvPr/>
        </p:nvSpPr>
        <p:spPr>
          <a:xfrm>
            <a:off x="4543433" y="4927128"/>
            <a:ext cx="559293" cy="275207"/>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2</a:t>
            </a:r>
            <a:endParaRPr lang="en-US" dirty="0"/>
          </a:p>
        </p:txBody>
      </p:sp>
      <p:sp>
        <p:nvSpPr>
          <p:cNvPr id="57" name="Rectangle 38">
            <a:extLst>
              <a:ext uri="{FF2B5EF4-FFF2-40B4-BE49-F238E27FC236}">
                <a16:creationId xmlns:a16="http://schemas.microsoft.com/office/drawing/2014/main" id="{4A3E908C-0245-4F79-B534-315091D2360B}"/>
              </a:ext>
            </a:extLst>
          </p:cNvPr>
          <p:cNvSpPr/>
          <p:nvPr/>
        </p:nvSpPr>
        <p:spPr>
          <a:xfrm>
            <a:off x="5849654" y="4916489"/>
            <a:ext cx="559293" cy="275207"/>
          </a:xfrm>
          <a:prstGeom prst="rec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3</a:t>
            </a:r>
            <a:endParaRPr lang="en-US" dirty="0"/>
          </a:p>
        </p:txBody>
      </p:sp>
      <p:sp>
        <p:nvSpPr>
          <p:cNvPr id="58" name="Rectangle 39">
            <a:extLst>
              <a:ext uri="{FF2B5EF4-FFF2-40B4-BE49-F238E27FC236}">
                <a16:creationId xmlns:a16="http://schemas.microsoft.com/office/drawing/2014/main" id="{D1378581-CAD5-4105-9B5F-2E91B65D8C6A}"/>
              </a:ext>
            </a:extLst>
          </p:cNvPr>
          <p:cNvSpPr/>
          <p:nvPr/>
        </p:nvSpPr>
        <p:spPr>
          <a:xfrm>
            <a:off x="2332084" y="4791640"/>
            <a:ext cx="559293" cy="275207"/>
          </a:xfrm>
          <a:prstGeom prst="rec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3</a:t>
            </a:r>
            <a:endParaRPr lang="en-US" dirty="0"/>
          </a:p>
        </p:txBody>
      </p:sp>
      <p:sp>
        <p:nvSpPr>
          <p:cNvPr id="59" name="Rectangle 40">
            <a:extLst>
              <a:ext uri="{FF2B5EF4-FFF2-40B4-BE49-F238E27FC236}">
                <a16:creationId xmlns:a16="http://schemas.microsoft.com/office/drawing/2014/main" id="{C2574D13-61BF-4CC7-AC17-B69B16FFFFAF}"/>
              </a:ext>
            </a:extLst>
          </p:cNvPr>
          <p:cNvSpPr/>
          <p:nvPr/>
        </p:nvSpPr>
        <p:spPr>
          <a:xfrm>
            <a:off x="7159721" y="4909828"/>
            <a:ext cx="559293" cy="275207"/>
          </a:xfrm>
          <a:prstGeom prst="rec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3</a:t>
            </a:r>
            <a:endParaRPr lang="en-US" dirty="0"/>
          </a:p>
        </p:txBody>
      </p:sp>
      <p:sp>
        <p:nvSpPr>
          <p:cNvPr id="60" name="Rectangle 41">
            <a:extLst>
              <a:ext uri="{FF2B5EF4-FFF2-40B4-BE49-F238E27FC236}">
                <a16:creationId xmlns:a16="http://schemas.microsoft.com/office/drawing/2014/main" id="{59EEC9AF-BB25-4542-BD98-02199207A860}"/>
              </a:ext>
            </a:extLst>
          </p:cNvPr>
          <p:cNvSpPr/>
          <p:nvPr/>
        </p:nvSpPr>
        <p:spPr>
          <a:xfrm>
            <a:off x="8480045" y="4909828"/>
            <a:ext cx="559293" cy="275207"/>
          </a:xfrm>
          <a:prstGeom prst="rec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3</a:t>
            </a:r>
            <a:endParaRPr lang="en-US" dirty="0"/>
          </a:p>
        </p:txBody>
      </p:sp>
      <p:sp>
        <p:nvSpPr>
          <p:cNvPr id="61" name="Rectangle 43">
            <a:extLst>
              <a:ext uri="{FF2B5EF4-FFF2-40B4-BE49-F238E27FC236}">
                <a16:creationId xmlns:a16="http://schemas.microsoft.com/office/drawing/2014/main" id="{39D7251B-5D51-464E-801B-9866682C89AC}"/>
              </a:ext>
            </a:extLst>
          </p:cNvPr>
          <p:cNvSpPr/>
          <p:nvPr/>
        </p:nvSpPr>
        <p:spPr>
          <a:xfrm>
            <a:off x="2334289" y="5085426"/>
            <a:ext cx="559293" cy="275207"/>
          </a:xfrm>
          <a:prstGeom prst="rect">
            <a:avLst/>
          </a:prstGeom>
          <a:solidFill>
            <a:schemeClr val="accent5">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4</a:t>
            </a:r>
            <a:endParaRPr lang="en-US" dirty="0"/>
          </a:p>
        </p:txBody>
      </p:sp>
      <p:sp>
        <p:nvSpPr>
          <p:cNvPr id="62" name="Rectangle 44">
            <a:extLst>
              <a:ext uri="{FF2B5EF4-FFF2-40B4-BE49-F238E27FC236}">
                <a16:creationId xmlns:a16="http://schemas.microsoft.com/office/drawing/2014/main" id="{FE90C643-1E6D-4224-946F-DA1F14A01A2B}"/>
              </a:ext>
            </a:extLst>
          </p:cNvPr>
          <p:cNvSpPr/>
          <p:nvPr/>
        </p:nvSpPr>
        <p:spPr>
          <a:xfrm>
            <a:off x="4540422" y="5214092"/>
            <a:ext cx="559293" cy="275207"/>
          </a:xfrm>
          <a:prstGeom prst="rect">
            <a:avLst/>
          </a:prstGeom>
          <a:solidFill>
            <a:schemeClr val="accent5">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4</a:t>
            </a:r>
            <a:endParaRPr lang="en-US" dirty="0"/>
          </a:p>
        </p:txBody>
      </p:sp>
      <p:sp>
        <p:nvSpPr>
          <p:cNvPr id="63" name="Rectangle 45">
            <a:extLst>
              <a:ext uri="{FF2B5EF4-FFF2-40B4-BE49-F238E27FC236}">
                <a16:creationId xmlns:a16="http://schemas.microsoft.com/office/drawing/2014/main" id="{2533A66F-16DE-4F78-8372-3E5C09F55BD0}"/>
              </a:ext>
            </a:extLst>
          </p:cNvPr>
          <p:cNvSpPr/>
          <p:nvPr/>
        </p:nvSpPr>
        <p:spPr>
          <a:xfrm>
            <a:off x="5849653" y="5203655"/>
            <a:ext cx="559293" cy="275207"/>
          </a:xfrm>
          <a:prstGeom prst="rect">
            <a:avLst/>
          </a:prstGeom>
          <a:solidFill>
            <a:schemeClr val="accent5">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4</a:t>
            </a:r>
            <a:endParaRPr lang="en-US" dirty="0"/>
          </a:p>
        </p:txBody>
      </p:sp>
      <p:sp>
        <p:nvSpPr>
          <p:cNvPr id="64" name="Rectangle 46">
            <a:extLst>
              <a:ext uri="{FF2B5EF4-FFF2-40B4-BE49-F238E27FC236}">
                <a16:creationId xmlns:a16="http://schemas.microsoft.com/office/drawing/2014/main" id="{A294ED74-B818-4EAB-BF6D-786FBCB3D9EA}"/>
              </a:ext>
            </a:extLst>
          </p:cNvPr>
          <p:cNvSpPr/>
          <p:nvPr/>
        </p:nvSpPr>
        <p:spPr>
          <a:xfrm>
            <a:off x="9798988" y="4911537"/>
            <a:ext cx="559293" cy="275207"/>
          </a:xfrm>
          <a:prstGeom prst="rect">
            <a:avLst/>
          </a:prstGeom>
          <a:solidFill>
            <a:schemeClr val="accent5">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4</a:t>
            </a:r>
            <a:endParaRPr lang="en-US" dirty="0"/>
          </a:p>
        </p:txBody>
      </p:sp>
      <p:sp>
        <p:nvSpPr>
          <p:cNvPr id="65" name="Rectangle 47">
            <a:extLst>
              <a:ext uri="{FF2B5EF4-FFF2-40B4-BE49-F238E27FC236}">
                <a16:creationId xmlns:a16="http://schemas.microsoft.com/office/drawing/2014/main" id="{A6AB2D1A-8A98-47C4-9FED-621B23C81078}"/>
              </a:ext>
            </a:extLst>
          </p:cNvPr>
          <p:cNvSpPr/>
          <p:nvPr/>
        </p:nvSpPr>
        <p:spPr>
          <a:xfrm>
            <a:off x="2332084" y="5364920"/>
            <a:ext cx="559293" cy="275207"/>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5</a:t>
            </a:r>
            <a:endParaRPr lang="en-US" dirty="0"/>
          </a:p>
        </p:txBody>
      </p:sp>
      <p:sp>
        <p:nvSpPr>
          <p:cNvPr id="66" name="Rectangle 48">
            <a:extLst>
              <a:ext uri="{FF2B5EF4-FFF2-40B4-BE49-F238E27FC236}">
                <a16:creationId xmlns:a16="http://schemas.microsoft.com/office/drawing/2014/main" id="{BD745CF2-782C-4442-9D8C-4E3400DDA5D0}"/>
              </a:ext>
            </a:extLst>
          </p:cNvPr>
          <p:cNvSpPr/>
          <p:nvPr/>
        </p:nvSpPr>
        <p:spPr>
          <a:xfrm>
            <a:off x="7158344" y="5191012"/>
            <a:ext cx="559293" cy="275207"/>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5</a:t>
            </a:r>
            <a:endParaRPr lang="en-US" dirty="0"/>
          </a:p>
        </p:txBody>
      </p:sp>
      <p:sp>
        <p:nvSpPr>
          <p:cNvPr id="67" name="Rectangle 50">
            <a:extLst>
              <a:ext uri="{FF2B5EF4-FFF2-40B4-BE49-F238E27FC236}">
                <a16:creationId xmlns:a16="http://schemas.microsoft.com/office/drawing/2014/main" id="{049C6E0A-6CD6-40A6-821D-7723B8C8D248}"/>
              </a:ext>
            </a:extLst>
          </p:cNvPr>
          <p:cNvSpPr/>
          <p:nvPr/>
        </p:nvSpPr>
        <p:spPr>
          <a:xfrm>
            <a:off x="8487544" y="5192487"/>
            <a:ext cx="559293" cy="275207"/>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5</a:t>
            </a:r>
            <a:endParaRPr lang="en-US" dirty="0"/>
          </a:p>
        </p:txBody>
      </p:sp>
      <p:sp>
        <p:nvSpPr>
          <p:cNvPr id="68" name="Rectangle 51">
            <a:extLst>
              <a:ext uri="{FF2B5EF4-FFF2-40B4-BE49-F238E27FC236}">
                <a16:creationId xmlns:a16="http://schemas.microsoft.com/office/drawing/2014/main" id="{A5282EDE-9A35-4D51-837B-401D71D0C549}"/>
              </a:ext>
            </a:extLst>
          </p:cNvPr>
          <p:cNvSpPr/>
          <p:nvPr/>
        </p:nvSpPr>
        <p:spPr>
          <a:xfrm>
            <a:off x="9798987" y="5193280"/>
            <a:ext cx="559293" cy="275207"/>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5</a:t>
            </a:r>
            <a:endParaRPr lang="en-US" dirty="0"/>
          </a:p>
        </p:txBody>
      </p:sp>
      <p:sp>
        <p:nvSpPr>
          <p:cNvPr id="69" name="TextBox 53">
            <a:extLst>
              <a:ext uri="{FF2B5EF4-FFF2-40B4-BE49-F238E27FC236}">
                <a16:creationId xmlns:a16="http://schemas.microsoft.com/office/drawing/2014/main" id="{DEED728B-1F0F-48A4-9C91-DEFF77995876}"/>
              </a:ext>
            </a:extLst>
          </p:cNvPr>
          <p:cNvSpPr txBox="1"/>
          <p:nvPr/>
        </p:nvSpPr>
        <p:spPr>
          <a:xfrm>
            <a:off x="9782614" y="4370917"/>
            <a:ext cx="688929" cy="261610"/>
          </a:xfrm>
          <a:prstGeom prst="rect">
            <a:avLst/>
          </a:prstGeom>
          <a:solidFill>
            <a:schemeClr val="bg1">
              <a:lumMod val="95000"/>
            </a:schemeClr>
          </a:solidFill>
        </p:spPr>
        <p:txBody>
          <a:bodyPr wrap="square" rtlCol="0">
            <a:spAutoFit/>
          </a:bodyPr>
          <a:lstStyle/>
          <a:p>
            <a:r>
              <a:rPr lang="tr-TR" sz="1100" dirty="0"/>
              <a:t>Node 5</a:t>
            </a:r>
            <a:endParaRPr lang="en-US" sz="800" dirty="0"/>
          </a:p>
        </p:txBody>
      </p:sp>
      <p:sp>
        <p:nvSpPr>
          <p:cNvPr id="70" name="Rectangle 54">
            <a:extLst>
              <a:ext uri="{FF2B5EF4-FFF2-40B4-BE49-F238E27FC236}">
                <a16:creationId xmlns:a16="http://schemas.microsoft.com/office/drawing/2014/main" id="{F026686B-5CE6-4C0B-8545-A1D43AACA6A7}"/>
              </a:ext>
            </a:extLst>
          </p:cNvPr>
          <p:cNvSpPr/>
          <p:nvPr/>
        </p:nvSpPr>
        <p:spPr>
          <a:xfrm>
            <a:off x="9800370" y="4625749"/>
            <a:ext cx="559293" cy="275207"/>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2</a:t>
            </a:r>
            <a:endParaRPr lang="en-US" dirty="0"/>
          </a:p>
        </p:txBody>
      </p:sp>
      <p:sp>
        <p:nvSpPr>
          <p:cNvPr id="71" name="Rectangle 55">
            <a:extLst>
              <a:ext uri="{FF2B5EF4-FFF2-40B4-BE49-F238E27FC236}">
                <a16:creationId xmlns:a16="http://schemas.microsoft.com/office/drawing/2014/main" id="{85869004-3940-4683-A9F9-312A7DB84500}"/>
              </a:ext>
            </a:extLst>
          </p:cNvPr>
          <p:cNvSpPr/>
          <p:nvPr/>
        </p:nvSpPr>
        <p:spPr>
          <a:xfrm>
            <a:off x="9800368" y="4912170"/>
            <a:ext cx="559293" cy="275207"/>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4</a:t>
            </a:r>
            <a:endParaRPr lang="en-US" dirty="0"/>
          </a:p>
        </p:txBody>
      </p:sp>
      <p:sp>
        <p:nvSpPr>
          <p:cNvPr id="72" name="Rectangle 56">
            <a:extLst>
              <a:ext uri="{FF2B5EF4-FFF2-40B4-BE49-F238E27FC236}">
                <a16:creationId xmlns:a16="http://schemas.microsoft.com/office/drawing/2014/main" id="{90E4BD3E-7D40-41DF-AB33-438199C2537C}"/>
              </a:ext>
            </a:extLst>
          </p:cNvPr>
          <p:cNvSpPr/>
          <p:nvPr/>
        </p:nvSpPr>
        <p:spPr>
          <a:xfrm>
            <a:off x="9800367" y="5193913"/>
            <a:ext cx="559293" cy="275207"/>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5</a:t>
            </a:r>
            <a:endParaRPr lang="en-US" dirty="0"/>
          </a:p>
        </p:txBody>
      </p:sp>
      <p:sp>
        <p:nvSpPr>
          <p:cNvPr id="73" name="TextBox 52">
            <a:extLst>
              <a:ext uri="{FF2B5EF4-FFF2-40B4-BE49-F238E27FC236}">
                <a16:creationId xmlns:a16="http://schemas.microsoft.com/office/drawing/2014/main" id="{8BE128B3-6C0F-4ADE-A269-9A3A810785A3}"/>
              </a:ext>
            </a:extLst>
          </p:cNvPr>
          <p:cNvSpPr txBox="1"/>
          <p:nvPr/>
        </p:nvSpPr>
        <p:spPr>
          <a:xfrm>
            <a:off x="9722122" y="4126184"/>
            <a:ext cx="559294" cy="1400383"/>
          </a:xfrm>
          <a:prstGeom prst="rect">
            <a:avLst/>
          </a:prstGeom>
          <a:noFill/>
        </p:spPr>
        <p:txBody>
          <a:bodyPr wrap="square" rtlCol="0">
            <a:spAutoFit/>
          </a:bodyPr>
          <a:lstStyle/>
          <a:p>
            <a:r>
              <a:rPr lang="tr-TR" sz="8500" dirty="0">
                <a:solidFill>
                  <a:srgbClr val="FF0000"/>
                </a:solidFill>
                <a:latin typeface="Arial Rounded MT Bold" panose="020F0704030504030204" pitchFamily="34" charset="0"/>
              </a:rPr>
              <a:t>x</a:t>
            </a:r>
            <a:endParaRPr lang="en-US" sz="8500" dirty="0">
              <a:solidFill>
                <a:srgbClr val="FF0000"/>
              </a:solidFill>
              <a:latin typeface="Arial Rounded MT Bold" panose="020F0704030504030204" pitchFamily="34" charset="0"/>
            </a:endParaRPr>
          </a:p>
        </p:txBody>
      </p:sp>
    </p:spTree>
    <p:extLst>
      <p:ext uri="{BB962C8B-B14F-4D97-AF65-F5344CB8AC3E}">
        <p14:creationId xmlns:p14="http://schemas.microsoft.com/office/powerpoint/2010/main" val="270703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arn(inVertical)">
                                      <p:cBhvr>
                                        <p:cTn id="10" dur="500"/>
                                        <p:tgtEl>
                                          <p:spTgt spid="3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barn(inVertical)">
                                      <p:cBhvr>
                                        <p:cTn id="13" dur="500"/>
                                        <p:tgtEl>
                                          <p:spTgt spid="3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barn(inVertical)">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barn(inVertical)">
                                      <p:cBhvr>
                                        <p:cTn id="24" dur="500"/>
                                        <p:tgtEl>
                                          <p:spTgt spid="37"/>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barn(inVertical)">
                                      <p:cBhvr>
                                        <p:cTn id="27" dur="500"/>
                                        <p:tgtEl>
                                          <p:spTgt spid="38"/>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barn(inVertical)">
                                      <p:cBhvr>
                                        <p:cTn id="30" dur="500"/>
                                        <p:tgtEl>
                                          <p:spTgt spid="39"/>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barn(inVertical)">
                                      <p:cBhvr>
                                        <p:cTn id="33" dur="500"/>
                                        <p:tgtEl>
                                          <p:spTgt spid="40"/>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barn(inVertical)">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down)">
                                      <p:cBhvr>
                                        <p:cTn id="41" dur="500"/>
                                        <p:tgtEl>
                                          <p:spTgt spid="4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wipe(down)">
                                      <p:cBhvr>
                                        <p:cTn id="46" dur="500"/>
                                        <p:tgtEl>
                                          <p:spTgt spid="43"/>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500"/>
                                        <p:tgtEl>
                                          <p:spTgt spid="4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down)">
                                      <p:cBhvr>
                                        <p:cTn id="52" dur="500"/>
                                        <p:tgtEl>
                                          <p:spTgt spid="4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down)">
                                      <p:cBhvr>
                                        <p:cTn id="55" dur="500"/>
                                        <p:tgtEl>
                                          <p:spTgt spid="46"/>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wipe(down)">
                                      <p:cBhvr>
                                        <p:cTn id="58" dur="500"/>
                                        <p:tgtEl>
                                          <p:spTgt spid="47"/>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barn(inVertical)">
                                      <p:cBhvr>
                                        <p:cTn id="63" dur="500"/>
                                        <p:tgtEl>
                                          <p:spTgt spid="48"/>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barn(inVertical)">
                                      <p:cBhvr>
                                        <p:cTn id="68" dur="500"/>
                                        <p:tgtEl>
                                          <p:spTgt spid="4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wipe(down)">
                                      <p:cBhvr>
                                        <p:cTn id="73" dur="500"/>
                                        <p:tgtEl>
                                          <p:spTgt spid="50"/>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grpId="0" nodeType="click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barn(inVertical)">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barn(inVertical)">
                                      <p:cBhvr>
                                        <p:cTn id="83" dur="500"/>
                                        <p:tgtEl>
                                          <p:spTgt spid="52"/>
                                        </p:tgtEl>
                                      </p:cBhvr>
                                    </p:animEffec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grpId="0" nodeType="click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barn(inVertical)">
                                      <p:cBhvr>
                                        <p:cTn id="88" dur="500"/>
                                        <p:tgtEl>
                                          <p:spTgt spid="53"/>
                                        </p:tgtEl>
                                      </p:cBhvr>
                                    </p:animEffect>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grpId="0" nodeType="click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barn(inVertical)">
                                      <p:cBhvr>
                                        <p:cTn id="93" dur="500"/>
                                        <p:tgtEl>
                                          <p:spTgt spid="54"/>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barn(inVertical)">
                                      <p:cBhvr>
                                        <p:cTn id="96" dur="500"/>
                                        <p:tgtEl>
                                          <p:spTgt spid="55"/>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56"/>
                                        </p:tgtEl>
                                        <p:attrNameLst>
                                          <p:attrName>style.visibility</p:attrName>
                                        </p:attrNameLst>
                                      </p:cBhvr>
                                      <p:to>
                                        <p:strVal val="visible"/>
                                      </p:to>
                                    </p:set>
                                    <p:animEffect transition="in" filter="barn(inVertical)">
                                      <p:cBhvr>
                                        <p:cTn id="99" dur="500"/>
                                        <p:tgtEl>
                                          <p:spTgt spid="56"/>
                                        </p:tgtEl>
                                      </p:cBhvr>
                                    </p:animEffect>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grpId="0" nodeType="click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barn(inVertical)">
                                      <p:cBhvr>
                                        <p:cTn id="104" dur="500"/>
                                        <p:tgtEl>
                                          <p:spTgt spid="57"/>
                                        </p:tgtEl>
                                      </p:cBhvr>
                                    </p:animEffect>
                                  </p:childTnLst>
                                </p:cTn>
                              </p:par>
                              <p:par>
                                <p:cTn id="105" presetID="16" presetClass="entr" presetSubtype="21" fill="hold" grpId="0" nodeType="with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barn(inVertical)">
                                      <p:cBhvr>
                                        <p:cTn id="107" dur="500"/>
                                        <p:tgtEl>
                                          <p:spTgt spid="58"/>
                                        </p:tgtEl>
                                      </p:cBhvr>
                                    </p:animEffect>
                                  </p:childTnLst>
                                </p:cTn>
                              </p:par>
                              <p:par>
                                <p:cTn id="108" presetID="16" presetClass="entr" presetSubtype="21" fill="hold" grpId="0" nodeType="withEffect">
                                  <p:stCondLst>
                                    <p:cond delay="0"/>
                                  </p:stCondLst>
                                  <p:childTnLst>
                                    <p:set>
                                      <p:cBhvr>
                                        <p:cTn id="109" dur="1" fill="hold">
                                          <p:stCondLst>
                                            <p:cond delay="0"/>
                                          </p:stCondLst>
                                        </p:cTn>
                                        <p:tgtEl>
                                          <p:spTgt spid="59"/>
                                        </p:tgtEl>
                                        <p:attrNameLst>
                                          <p:attrName>style.visibility</p:attrName>
                                        </p:attrNameLst>
                                      </p:cBhvr>
                                      <p:to>
                                        <p:strVal val="visible"/>
                                      </p:to>
                                    </p:set>
                                    <p:animEffect transition="in" filter="barn(inVertical)">
                                      <p:cBhvr>
                                        <p:cTn id="110" dur="500"/>
                                        <p:tgtEl>
                                          <p:spTgt spid="59"/>
                                        </p:tgtEl>
                                      </p:cBhvr>
                                    </p:animEffect>
                                  </p:childTnLst>
                                </p:cTn>
                              </p:par>
                              <p:par>
                                <p:cTn id="111" presetID="16" presetClass="entr" presetSubtype="21" fill="hold" grpId="0" nodeType="withEffect">
                                  <p:stCondLst>
                                    <p:cond delay="0"/>
                                  </p:stCondLst>
                                  <p:childTnLst>
                                    <p:set>
                                      <p:cBhvr>
                                        <p:cTn id="112" dur="1" fill="hold">
                                          <p:stCondLst>
                                            <p:cond delay="0"/>
                                          </p:stCondLst>
                                        </p:cTn>
                                        <p:tgtEl>
                                          <p:spTgt spid="60"/>
                                        </p:tgtEl>
                                        <p:attrNameLst>
                                          <p:attrName>style.visibility</p:attrName>
                                        </p:attrNameLst>
                                      </p:cBhvr>
                                      <p:to>
                                        <p:strVal val="visible"/>
                                      </p:to>
                                    </p:set>
                                    <p:animEffect transition="in" filter="barn(inVertical)">
                                      <p:cBhvr>
                                        <p:cTn id="113" dur="500"/>
                                        <p:tgtEl>
                                          <p:spTgt spid="60"/>
                                        </p:tgtEl>
                                      </p:cBhvr>
                                    </p:animEffect>
                                  </p:childTnLst>
                                </p:cTn>
                              </p:par>
                            </p:childTnLst>
                          </p:cTn>
                        </p:par>
                      </p:childTnLst>
                    </p:cTn>
                  </p:par>
                  <p:par>
                    <p:cTn id="114" fill="hold">
                      <p:stCondLst>
                        <p:cond delay="indefinite"/>
                      </p:stCondLst>
                      <p:childTnLst>
                        <p:par>
                          <p:cTn id="115" fill="hold">
                            <p:stCondLst>
                              <p:cond delay="0"/>
                            </p:stCondLst>
                            <p:childTnLst>
                              <p:par>
                                <p:cTn id="116" presetID="16" presetClass="entr" presetSubtype="21" fill="hold" grpId="0" nodeType="click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barn(inVertical)">
                                      <p:cBhvr>
                                        <p:cTn id="118" dur="500"/>
                                        <p:tgtEl>
                                          <p:spTgt spid="62"/>
                                        </p:tgtEl>
                                      </p:cBhvr>
                                    </p:animEffect>
                                  </p:childTnLst>
                                </p:cTn>
                              </p:par>
                              <p:par>
                                <p:cTn id="119" presetID="16" presetClass="entr" presetSubtype="21" fill="hold" grpId="0" nodeType="with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barn(inVertical)">
                                      <p:cBhvr>
                                        <p:cTn id="121" dur="500"/>
                                        <p:tgtEl>
                                          <p:spTgt spid="61"/>
                                        </p:tgtEl>
                                      </p:cBhvr>
                                    </p:animEffect>
                                  </p:childTnLst>
                                </p:cTn>
                              </p:par>
                              <p:par>
                                <p:cTn id="122" presetID="16" presetClass="entr" presetSubtype="21" fill="hold" grpId="0" nodeType="with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barn(inVertical)">
                                      <p:cBhvr>
                                        <p:cTn id="124" dur="500"/>
                                        <p:tgtEl>
                                          <p:spTgt spid="63"/>
                                        </p:tgtEl>
                                      </p:cBhvr>
                                    </p:animEffect>
                                  </p:childTnLst>
                                </p:cTn>
                              </p:par>
                              <p:par>
                                <p:cTn id="125" presetID="16" presetClass="entr" presetSubtype="21"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barn(inVertical)">
                                      <p:cBhvr>
                                        <p:cTn id="127" dur="500"/>
                                        <p:tgtEl>
                                          <p:spTgt spid="64"/>
                                        </p:tgtEl>
                                      </p:cBhvr>
                                    </p:animEffect>
                                  </p:childTnLst>
                                </p:cTn>
                              </p:par>
                            </p:childTnLst>
                          </p:cTn>
                        </p:par>
                      </p:childTnLst>
                    </p:cTn>
                  </p:par>
                  <p:par>
                    <p:cTn id="128" fill="hold">
                      <p:stCondLst>
                        <p:cond delay="indefinite"/>
                      </p:stCondLst>
                      <p:childTnLst>
                        <p:par>
                          <p:cTn id="129" fill="hold">
                            <p:stCondLst>
                              <p:cond delay="0"/>
                            </p:stCondLst>
                            <p:childTnLst>
                              <p:par>
                                <p:cTn id="130" presetID="16" presetClass="entr" presetSubtype="21" fill="hold" grpId="0" nodeType="click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barn(inVertical)">
                                      <p:cBhvr>
                                        <p:cTn id="132" dur="500"/>
                                        <p:tgtEl>
                                          <p:spTgt spid="65"/>
                                        </p:tgtEl>
                                      </p:cBhvr>
                                    </p:animEffect>
                                  </p:childTnLst>
                                </p:cTn>
                              </p:par>
                            </p:childTnLst>
                          </p:cTn>
                        </p:par>
                      </p:childTnLst>
                    </p:cTn>
                  </p:par>
                  <p:par>
                    <p:cTn id="133" fill="hold">
                      <p:stCondLst>
                        <p:cond delay="indefinite"/>
                      </p:stCondLst>
                      <p:childTnLst>
                        <p:par>
                          <p:cTn id="134" fill="hold">
                            <p:stCondLst>
                              <p:cond delay="0"/>
                            </p:stCondLst>
                            <p:childTnLst>
                              <p:par>
                                <p:cTn id="135" presetID="16" presetClass="entr" presetSubtype="21" fill="hold" grpId="0" nodeType="clickEffect">
                                  <p:stCondLst>
                                    <p:cond delay="0"/>
                                  </p:stCondLst>
                                  <p:childTnLst>
                                    <p:set>
                                      <p:cBhvr>
                                        <p:cTn id="136" dur="1" fill="hold">
                                          <p:stCondLst>
                                            <p:cond delay="0"/>
                                          </p:stCondLst>
                                        </p:cTn>
                                        <p:tgtEl>
                                          <p:spTgt spid="66"/>
                                        </p:tgtEl>
                                        <p:attrNameLst>
                                          <p:attrName>style.visibility</p:attrName>
                                        </p:attrNameLst>
                                      </p:cBhvr>
                                      <p:to>
                                        <p:strVal val="visible"/>
                                      </p:to>
                                    </p:set>
                                    <p:animEffect transition="in" filter="barn(inVertical)">
                                      <p:cBhvr>
                                        <p:cTn id="137" dur="500"/>
                                        <p:tgtEl>
                                          <p:spTgt spid="66"/>
                                        </p:tgtEl>
                                      </p:cBhvr>
                                    </p:animEffect>
                                  </p:childTnLst>
                                </p:cTn>
                              </p:par>
                            </p:childTnLst>
                          </p:cTn>
                        </p:par>
                      </p:childTnLst>
                    </p:cTn>
                  </p:par>
                  <p:par>
                    <p:cTn id="138" fill="hold">
                      <p:stCondLst>
                        <p:cond delay="indefinite"/>
                      </p:stCondLst>
                      <p:childTnLst>
                        <p:par>
                          <p:cTn id="139" fill="hold">
                            <p:stCondLst>
                              <p:cond delay="0"/>
                            </p:stCondLst>
                            <p:childTnLst>
                              <p:par>
                                <p:cTn id="140" presetID="16" presetClass="entr" presetSubtype="21" fill="hold" grpId="0" nodeType="clickEffect">
                                  <p:stCondLst>
                                    <p:cond delay="0"/>
                                  </p:stCondLst>
                                  <p:childTnLst>
                                    <p:set>
                                      <p:cBhvr>
                                        <p:cTn id="141" dur="1" fill="hold">
                                          <p:stCondLst>
                                            <p:cond delay="0"/>
                                          </p:stCondLst>
                                        </p:cTn>
                                        <p:tgtEl>
                                          <p:spTgt spid="67"/>
                                        </p:tgtEl>
                                        <p:attrNameLst>
                                          <p:attrName>style.visibility</p:attrName>
                                        </p:attrNameLst>
                                      </p:cBhvr>
                                      <p:to>
                                        <p:strVal val="visible"/>
                                      </p:to>
                                    </p:set>
                                    <p:animEffect transition="in" filter="barn(inVertical)">
                                      <p:cBhvr>
                                        <p:cTn id="142" dur="500"/>
                                        <p:tgtEl>
                                          <p:spTgt spid="67"/>
                                        </p:tgtEl>
                                      </p:cBhvr>
                                    </p:animEffect>
                                  </p:childTnLst>
                                </p:cTn>
                              </p:par>
                            </p:childTnLst>
                          </p:cTn>
                        </p:par>
                      </p:childTnLst>
                    </p:cTn>
                  </p:par>
                  <p:par>
                    <p:cTn id="143" fill="hold">
                      <p:stCondLst>
                        <p:cond delay="indefinite"/>
                      </p:stCondLst>
                      <p:childTnLst>
                        <p:par>
                          <p:cTn id="144" fill="hold">
                            <p:stCondLst>
                              <p:cond delay="0"/>
                            </p:stCondLst>
                            <p:childTnLst>
                              <p:par>
                                <p:cTn id="145" presetID="16" presetClass="entr" presetSubtype="21" fill="hold" grpId="0" nodeType="clickEffect">
                                  <p:stCondLst>
                                    <p:cond delay="0"/>
                                  </p:stCondLst>
                                  <p:childTnLst>
                                    <p:set>
                                      <p:cBhvr>
                                        <p:cTn id="146" dur="1" fill="hold">
                                          <p:stCondLst>
                                            <p:cond delay="0"/>
                                          </p:stCondLst>
                                        </p:cTn>
                                        <p:tgtEl>
                                          <p:spTgt spid="68"/>
                                        </p:tgtEl>
                                        <p:attrNameLst>
                                          <p:attrName>style.visibility</p:attrName>
                                        </p:attrNameLst>
                                      </p:cBhvr>
                                      <p:to>
                                        <p:strVal val="visible"/>
                                      </p:to>
                                    </p:set>
                                    <p:animEffect transition="in" filter="barn(inVertical)">
                                      <p:cBhvr>
                                        <p:cTn id="147" dur="500"/>
                                        <p:tgtEl>
                                          <p:spTgt spid="68"/>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69"/>
                                        </p:tgtEl>
                                        <p:attrNameLst>
                                          <p:attrName>style.visibility</p:attrName>
                                        </p:attrNameLst>
                                      </p:cBhvr>
                                      <p:to>
                                        <p:strVal val="visible"/>
                                      </p:to>
                                    </p:set>
                                    <p:animEffect transition="in" filter="fade">
                                      <p:cBhvr>
                                        <p:cTn id="152" dur="500"/>
                                        <p:tgtEl>
                                          <p:spTgt spid="69"/>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70"/>
                                        </p:tgtEl>
                                        <p:attrNameLst>
                                          <p:attrName>style.visibility</p:attrName>
                                        </p:attrNameLst>
                                      </p:cBhvr>
                                      <p:to>
                                        <p:strVal val="visible"/>
                                      </p:to>
                                    </p:set>
                                    <p:animEffect transition="in" filter="fade">
                                      <p:cBhvr>
                                        <p:cTn id="155" dur="500"/>
                                        <p:tgtEl>
                                          <p:spTgt spid="70"/>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71"/>
                                        </p:tgtEl>
                                        <p:attrNameLst>
                                          <p:attrName>style.visibility</p:attrName>
                                        </p:attrNameLst>
                                      </p:cBhvr>
                                      <p:to>
                                        <p:strVal val="visible"/>
                                      </p:to>
                                    </p:set>
                                    <p:animEffect transition="in" filter="fade">
                                      <p:cBhvr>
                                        <p:cTn id="158" dur="500"/>
                                        <p:tgtEl>
                                          <p:spTgt spid="71"/>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72"/>
                                        </p:tgtEl>
                                        <p:attrNameLst>
                                          <p:attrName>style.visibility</p:attrName>
                                        </p:attrNameLst>
                                      </p:cBhvr>
                                      <p:to>
                                        <p:strVal val="visible"/>
                                      </p:to>
                                    </p:set>
                                    <p:animEffect transition="in" filter="fade">
                                      <p:cBhvr>
                                        <p:cTn id="161" dur="500"/>
                                        <p:tgtEl>
                                          <p:spTgt spid="72"/>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73"/>
                                        </p:tgtEl>
                                        <p:attrNameLst>
                                          <p:attrName>style.visibility</p:attrName>
                                        </p:attrNameLst>
                                      </p:cBhvr>
                                      <p:to>
                                        <p:strVal val="visible"/>
                                      </p:to>
                                    </p:set>
                                    <p:animEffect transition="in" filter="fade">
                                      <p:cBhvr>
                                        <p:cTn id="16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p:bldP spid="38" grpId="0"/>
      <p:bldP spid="39" grpId="0"/>
      <p:bldP spid="40" grpId="0"/>
      <p:bldP spid="41" grpId="0"/>
      <p:bldP spid="42" grpId="0" animBg="1"/>
      <p:bldP spid="43" grpId="0"/>
      <p:bldP spid="44" grpId="0"/>
      <p:bldP spid="45" grpId="0"/>
      <p:bldP spid="46" grpId="0"/>
      <p:bldP spid="47" grpId="0"/>
      <p:bldP spid="48" grpId="0" animBg="1"/>
      <p:bldP spid="49" grpId="0" animBg="1"/>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pic>
        <p:nvPicPr>
          <p:cNvPr id="25" name="Resim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2122" y="752919"/>
            <a:ext cx="2105511" cy="545403"/>
          </a:xfrm>
          <a:prstGeom prst="rect">
            <a:avLst/>
          </a:prstGeom>
        </p:spPr>
      </p:pic>
      <p:sp>
        <p:nvSpPr>
          <p:cNvPr id="86" name="Metin kutusu 2"/>
          <p:cNvSpPr txBox="1"/>
          <p:nvPr/>
        </p:nvSpPr>
        <p:spPr>
          <a:xfrm>
            <a:off x="1156403" y="1840118"/>
            <a:ext cx="826765" cy="446276"/>
          </a:xfrm>
          <a:prstGeom prst="rect">
            <a:avLst/>
          </a:prstGeom>
          <a:noFill/>
        </p:spPr>
        <p:txBody>
          <a:bodyPr wrap="none" rtlCol="0">
            <a:spAutoFit/>
          </a:bodyPr>
          <a:lstStyle/>
          <a:p>
            <a:r>
              <a:rPr lang="tr-TR" sz="2300" b="1" dirty="0"/>
              <a:t>HDFS</a:t>
            </a:r>
          </a:p>
        </p:txBody>
      </p:sp>
      <p:sp>
        <p:nvSpPr>
          <p:cNvPr id="88" name="Metin kutusu 4"/>
          <p:cNvSpPr txBox="1"/>
          <p:nvPr/>
        </p:nvSpPr>
        <p:spPr>
          <a:xfrm>
            <a:off x="1526808" y="3179454"/>
            <a:ext cx="9102437" cy="369332"/>
          </a:xfrm>
          <a:prstGeom prst="rect">
            <a:avLst/>
          </a:prstGeom>
          <a:noFill/>
        </p:spPr>
        <p:txBody>
          <a:bodyPr wrap="square" rtlCol="0">
            <a:spAutoFit/>
          </a:bodyPr>
          <a:lstStyle/>
          <a:p>
            <a:r>
              <a:rPr lang="tr-TR" dirty="0"/>
              <a:t>Bilinen dosya sistemleri ile çalışır (ext3, ext4, </a:t>
            </a:r>
            <a:r>
              <a:rPr lang="tr-TR" dirty="0" err="1"/>
              <a:t>xfs</a:t>
            </a:r>
            <a:r>
              <a:rPr lang="tr-TR" dirty="0"/>
              <a:t>)</a:t>
            </a:r>
          </a:p>
        </p:txBody>
      </p:sp>
      <p:sp>
        <p:nvSpPr>
          <p:cNvPr id="89" name="Metin kutusu 5"/>
          <p:cNvSpPr txBox="1"/>
          <p:nvPr/>
        </p:nvSpPr>
        <p:spPr>
          <a:xfrm>
            <a:off x="1156403" y="2691914"/>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90" name="Metin kutusu 10"/>
          <p:cNvSpPr txBox="1"/>
          <p:nvPr/>
        </p:nvSpPr>
        <p:spPr>
          <a:xfrm>
            <a:off x="1156403" y="3179454"/>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91" name="Metin kutusu 15"/>
          <p:cNvSpPr txBox="1"/>
          <p:nvPr/>
        </p:nvSpPr>
        <p:spPr>
          <a:xfrm>
            <a:off x="1526808" y="2691914"/>
            <a:ext cx="8986058" cy="369332"/>
          </a:xfrm>
          <a:prstGeom prst="rect">
            <a:avLst/>
          </a:prstGeom>
          <a:noFill/>
        </p:spPr>
        <p:txBody>
          <a:bodyPr wrap="square" rtlCol="0">
            <a:spAutoFit/>
          </a:bodyPr>
          <a:lstStyle/>
          <a:p>
            <a:r>
              <a:rPr lang="tr-TR" dirty="0"/>
              <a:t>Java ile yazılmış bir dosya sistemidir</a:t>
            </a:r>
          </a:p>
        </p:txBody>
      </p:sp>
      <p:sp>
        <p:nvSpPr>
          <p:cNvPr id="92" name="Metin kutusu 60"/>
          <p:cNvSpPr txBox="1"/>
          <p:nvPr/>
        </p:nvSpPr>
        <p:spPr>
          <a:xfrm>
            <a:off x="1526808" y="3666994"/>
            <a:ext cx="9102437" cy="369332"/>
          </a:xfrm>
          <a:prstGeom prst="rect">
            <a:avLst/>
          </a:prstGeom>
          <a:noFill/>
        </p:spPr>
        <p:txBody>
          <a:bodyPr wrap="square" rtlCol="0">
            <a:spAutoFit/>
          </a:bodyPr>
          <a:lstStyle/>
          <a:p>
            <a:r>
              <a:rPr lang="tr-TR" dirty="0"/>
              <a:t>Büyük hacimde veriler için tasarlanmıştır</a:t>
            </a:r>
          </a:p>
        </p:txBody>
      </p:sp>
      <p:sp>
        <p:nvSpPr>
          <p:cNvPr id="93" name="Metin kutusu 61"/>
          <p:cNvSpPr txBox="1"/>
          <p:nvPr/>
        </p:nvSpPr>
        <p:spPr>
          <a:xfrm>
            <a:off x="1156403" y="3666994"/>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94" name="Metin kutusu 62"/>
          <p:cNvSpPr txBox="1"/>
          <p:nvPr/>
        </p:nvSpPr>
        <p:spPr>
          <a:xfrm>
            <a:off x="1526808" y="4151037"/>
            <a:ext cx="9102437" cy="369332"/>
          </a:xfrm>
          <a:prstGeom prst="rect">
            <a:avLst/>
          </a:prstGeom>
          <a:noFill/>
        </p:spPr>
        <p:txBody>
          <a:bodyPr wrap="square" rtlCol="0">
            <a:spAutoFit/>
          </a:bodyPr>
          <a:lstStyle/>
          <a:p>
            <a:r>
              <a:rPr lang="tr-TR" dirty="0"/>
              <a:t>Dosyalar </a:t>
            </a:r>
            <a:r>
              <a:rPr lang="tr-TR" dirty="0" err="1"/>
              <a:t>read-only</a:t>
            </a:r>
            <a:r>
              <a:rPr lang="tr-TR" dirty="0"/>
              <a:t> yöntemle tutulur (performans için)</a:t>
            </a:r>
          </a:p>
        </p:txBody>
      </p:sp>
      <p:sp>
        <p:nvSpPr>
          <p:cNvPr id="95" name="Metin kutusu 63"/>
          <p:cNvSpPr txBox="1"/>
          <p:nvPr/>
        </p:nvSpPr>
        <p:spPr>
          <a:xfrm>
            <a:off x="1156403" y="4151037"/>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96" name="Metin kutusu 64"/>
          <p:cNvSpPr txBox="1"/>
          <p:nvPr/>
        </p:nvSpPr>
        <p:spPr>
          <a:xfrm>
            <a:off x="1526808" y="4635080"/>
            <a:ext cx="9102437" cy="369332"/>
          </a:xfrm>
          <a:prstGeom prst="rect">
            <a:avLst/>
          </a:prstGeom>
          <a:noFill/>
        </p:spPr>
        <p:txBody>
          <a:bodyPr wrap="square" rtlCol="0">
            <a:spAutoFit/>
          </a:bodyPr>
          <a:lstStyle/>
          <a:p>
            <a:r>
              <a:rPr lang="tr-TR" dirty="0"/>
              <a:t>Büyük hacimli verilerde performanslıdır (100MB ve üzeri)</a:t>
            </a:r>
          </a:p>
        </p:txBody>
      </p:sp>
      <p:sp>
        <p:nvSpPr>
          <p:cNvPr id="97" name="Metin kutusu 65"/>
          <p:cNvSpPr txBox="1"/>
          <p:nvPr/>
        </p:nvSpPr>
        <p:spPr>
          <a:xfrm>
            <a:off x="1156403" y="4635080"/>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Tree>
    <p:extLst>
      <p:ext uri="{BB962C8B-B14F-4D97-AF65-F5344CB8AC3E}">
        <p14:creationId xmlns:p14="http://schemas.microsoft.com/office/powerpoint/2010/main" val="27279871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pic>
        <p:nvPicPr>
          <p:cNvPr id="25" name="Resim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2122" y="752919"/>
            <a:ext cx="2105511" cy="545403"/>
          </a:xfrm>
          <a:prstGeom prst="rect">
            <a:avLst/>
          </a:prstGeom>
        </p:spPr>
      </p:pic>
      <p:sp>
        <p:nvSpPr>
          <p:cNvPr id="16" name="Metin kutusu 2"/>
          <p:cNvSpPr txBox="1"/>
          <p:nvPr/>
        </p:nvSpPr>
        <p:spPr>
          <a:xfrm>
            <a:off x="845507" y="1012846"/>
            <a:ext cx="1648721" cy="446276"/>
          </a:xfrm>
          <a:prstGeom prst="rect">
            <a:avLst/>
          </a:prstGeom>
          <a:noFill/>
        </p:spPr>
        <p:txBody>
          <a:bodyPr wrap="none" rtlCol="0">
            <a:spAutoFit/>
          </a:bodyPr>
          <a:lstStyle/>
          <a:p>
            <a:r>
              <a:rPr lang="tr-TR" sz="2300" b="1" dirty="0" err="1"/>
              <a:t>MapReduce</a:t>
            </a:r>
            <a:endParaRPr lang="tr-TR" sz="2300" b="1" dirty="0"/>
          </a:p>
        </p:txBody>
      </p:sp>
      <p:sp>
        <p:nvSpPr>
          <p:cNvPr id="17" name="Metin kutusu 5"/>
          <p:cNvSpPr txBox="1"/>
          <p:nvPr/>
        </p:nvSpPr>
        <p:spPr>
          <a:xfrm>
            <a:off x="845507" y="1703445"/>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18" name="Metin kutusu 15"/>
          <p:cNvSpPr txBox="1"/>
          <p:nvPr/>
        </p:nvSpPr>
        <p:spPr>
          <a:xfrm>
            <a:off x="1305098" y="1671346"/>
            <a:ext cx="8986058" cy="646331"/>
          </a:xfrm>
          <a:prstGeom prst="rect">
            <a:avLst/>
          </a:prstGeom>
          <a:noFill/>
        </p:spPr>
        <p:txBody>
          <a:bodyPr wrap="square" rtlCol="0">
            <a:spAutoFit/>
          </a:bodyPr>
          <a:lstStyle/>
          <a:p>
            <a:r>
              <a:rPr lang="tr-TR" dirty="0"/>
              <a:t>P</a:t>
            </a:r>
            <a:r>
              <a:rPr lang="sv-SE" dirty="0"/>
              <a:t>rogramların eş zamanlı veri işlemesine yardımcı olur. İş parçacıkları küme üzerinde dağılarak aynı anda işleme yaparlar.</a:t>
            </a:r>
            <a:endParaRPr lang="tr-TR" dirty="0"/>
          </a:p>
        </p:txBody>
      </p:sp>
      <p:sp>
        <p:nvSpPr>
          <p:cNvPr id="19" name="TextBox 18">
            <a:extLst>
              <a:ext uri="{FF2B5EF4-FFF2-40B4-BE49-F238E27FC236}">
                <a16:creationId xmlns:a16="http://schemas.microsoft.com/office/drawing/2014/main" id="{B42C86A5-B9EA-4C23-94ED-6EACFB03B587}"/>
              </a:ext>
            </a:extLst>
          </p:cNvPr>
          <p:cNvSpPr txBox="1"/>
          <p:nvPr/>
        </p:nvSpPr>
        <p:spPr>
          <a:xfrm>
            <a:off x="1110333" y="3342240"/>
            <a:ext cx="659155" cy="338554"/>
          </a:xfrm>
          <a:prstGeom prst="rect">
            <a:avLst/>
          </a:prstGeom>
          <a:noFill/>
        </p:spPr>
        <p:txBody>
          <a:bodyPr wrap="none" rtlCol="0">
            <a:spAutoFit/>
          </a:bodyPr>
          <a:lstStyle/>
          <a:p>
            <a:r>
              <a:rPr lang="tr-TR" sz="1600" dirty="0">
                <a:solidFill>
                  <a:schemeClr val="tx1">
                    <a:lumMod val="50000"/>
                  </a:schemeClr>
                </a:solidFill>
              </a:rPr>
              <a:t>Input</a:t>
            </a:r>
            <a:endParaRPr lang="en-US" sz="1600" dirty="0">
              <a:solidFill>
                <a:schemeClr val="tx1">
                  <a:lumMod val="50000"/>
                </a:schemeClr>
              </a:solidFill>
            </a:endParaRPr>
          </a:p>
        </p:txBody>
      </p:sp>
      <p:sp>
        <p:nvSpPr>
          <p:cNvPr id="20" name="TextBox 19">
            <a:extLst>
              <a:ext uri="{FF2B5EF4-FFF2-40B4-BE49-F238E27FC236}">
                <a16:creationId xmlns:a16="http://schemas.microsoft.com/office/drawing/2014/main" id="{6D304736-F8E1-46D5-81C9-98CAB85FB192}"/>
              </a:ext>
            </a:extLst>
          </p:cNvPr>
          <p:cNvSpPr txBox="1"/>
          <p:nvPr/>
        </p:nvSpPr>
        <p:spPr>
          <a:xfrm>
            <a:off x="2922858" y="3376460"/>
            <a:ext cx="936475" cy="338554"/>
          </a:xfrm>
          <a:prstGeom prst="rect">
            <a:avLst/>
          </a:prstGeom>
          <a:noFill/>
        </p:spPr>
        <p:txBody>
          <a:bodyPr wrap="none" rtlCol="0">
            <a:spAutoFit/>
          </a:bodyPr>
          <a:lstStyle/>
          <a:p>
            <a:r>
              <a:rPr lang="tr-TR" sz="1600" dirty="0">
                <a:solidFill>
                  <a:schemeClr val="tx1">
                    <a:lumMod val="50000"/>
                  </a:schemeClr>
                </a:solidFill>
              </a:rPr>
              <a:t>Splitting</a:t>
            </a:r>
            <a:endParaRPr lang="en-US" sz="1600" dirty="0">
              <a:solidFill>
                <a:schemeClr val="tx1">
                  <a:lumMod val="50000"/>
                </a:schemeClr>
              </a:solidFill>
            </a:endParaRPr>
          </a:p>
        </p:txBody>
      </p:sp>
      <p:sp>
        <p:nvSpPr>
          <p:cNvPr id="21" name="TextBox 20">
            <a:extLst>
              <a:ext uri="{FF2B5EF4-FFF2-40B4-BE49-F238E27FC236}">
                <a16:creationId xmlns:a16="http://schemas.microsoft.com/office/drawing/2014/main" id="{BCEC7463-66BF-459B-87E3-D55337D68FA8}"/>
              </a:ext>
            </a:extLst>
          </p:cNvPr>
          <p:cNvSpPr txBox="1"/>
          <p:nvPr/>
        </p:nvSpPr>
        <p:spPr>
          <a:xfrm>
            <a:off x="4659444" y="3376460"/>
            <a:ext cx="998991" cy="338554"/>
          </a:xfrm>
          <a:prstGeom prst="rect">
            <a:avLst/>
          </a:prstGeom>
          <a:noFill/>
        </p:spPr>
        <p:txBody>
          <a:bodyPr wrap="none" rtlCol="0">
            <a:spAutoFit/>
          </a:bodyPr>
          <a:lstStyle/>
          <a:p>
            <a:r>
              <a:rPr lang="tr-TR" sz="1600" dirty="0">
                <a:solidFill>
                  <a:schemeClr val="tx1">
                    <a:lumMod val="50000"/>
                  </a:schemeClr>
                </a:solidFill>
              </a:rPr>
              <a:t>Mapping</a:t>
            </a:r>
            <a:endParaRPr lang="en-US" sz="1600" dirty="0">
              <a:solidFill>
                <a:schemeClr val="tx1">
                  <a:lumMod val="50000"/>
                </a:schemeClr>
              </a:solidFill>
            </a:endParaRPr>
          </a:p>
        </p:txBody>
      </p:sp>
      <p:sp>
        <p:nvSpPr>
          <p:cNvPr id="22" name="TextBox 21">
            <a:extLst>
              <a:ext uri="{FF2B5EF4-FFF2-40B4-BE49-F238E27FC236}">
                <a16:creationId xmlns:a16="http://schemas.microsoft.com/office/drawing/2014/main" id="{19668DBA-6EE6-4FDA-9E20-EC5F72051F9F}"/>
              </a:ext>
            </a:extLst>
          </p:cNvPr>
          <p:cNvSpPr txBox="1"/>
          <p:nvPr/>
        </p:nvSpPr>
        <p:spPr>
          <a:xfrm>
            <a:off x="6185703" y="3376460"/>
            <a:ext cx="987771" cy="338554"/>
          </a:xfrm>
          <a:prstGeom prst="rect">
            <a:avLst/>
          </a:prstGeom>
          <a:noFill/>
        </p:spPr>
        <p:txBody>
          <a:bodyPr wrap="none" rtlCol="0">
            <a:spAutoFit/>
          </a:bodyPr>
          <a:lstStyle/>
          <a:p>
            <a:r>
              <a:rPr lang="tr-TR" sz="1600" dirty="0">
                <a:solidFill>
                  <a:schemeClr val="tx1">
                    <a:lumMod val="50000"/>
                  </a:schemeClr>
                </a:solidFill>
              </a:rPr>
              <a:t>Shuffling</a:t>
            </a:r>
            <a:endParaRPr lang="en-US" sz="1600" dirty="0">
              <a:solidFill>
                <a:schemeClr val="tx1">
                  <a:lumMod val="50000"/>
                </a:schemeClr>
              </a:solidFill>
            </a:endParaRPr>
          </a:p>
        </p:txBody>
      </p:sp>
      <p:sp>
        <p:nvSpPr>
          <p:cNvPr id="23" name="TextBox 22">
            <a:extLst>
              <a:ext uri="{FF2B5EF4-FFF2-40B4-BE49-F238E27FC236}">
                <a16:creationId xmlns:a16="http://schemas.microsoft.com/office/drawing/2014/main" id="{F418A07D-BE8C-411F-8931-8AC4425ECB26}"/>
              </a:ext>
            </a:extLst>
          </p:cNvPr>
          <p:cNvSpPr txBox="1"/>
          <p:nvPr/>
        </p:nvSpPr>
        <p:spPr>
          <a:xfrm>
            <a:off x="7984805" y="3376460"/>
            <a:ext cx="1025345" cy="338554"/>
          </a:xfrm>
          <a:prstGeom prst="rect">
            <a:avLst/>
          </a:prstGeom>
          <a:noFill/>
        </p:spPr>
        <p:txBody>
          <a:bodyPr wrap="none" rtlCol="0">
            <a:spAutoFit/>
          </a:bodyPr>
          <a:lstStyle/>
          <a:p>
            <a:r>
              <a:rPr lang="tr-TR" sz="1600" dirty="0">
                <a:solidFill>
                  <a:schemeClr val="tx1">
                    <a:lumMod val="50000"/>
                  </a:schemeClr>
                </a:solidFill>
              </a:rPr>
              <a:t>Reducing</a:t>
            </a:r>
            <a:endParaRPr lang="en-US" sz="1600" dirty="0">
              <a:solidFill>
                <a:schemeClr val="tx1">
                  <a:lumMod val="50000"/>
                </a:schemeClr>
              </a:solidFill>
            </a:endParaRPr>
          </a:p>
        </p:txBody>
      </p:sp>
      <p:sp>
        <p:nvSpPr>
          <p:cNvPr id="24" name="TextBox 23">
            <a:extLst>
              <a:ext uri="{FF2B5EF4-FFF2-40B4-BE49-F238E27FC236}">
                <a16:creationId xmlns:a16="http://schemas.microsoft.com/office/drawing/2014/main" id="{C2F77A77-6406-40A6-8707-7667273C7B40}"/>
              </a:ext>
            </a:extLst>
          </p:cNvPr>
          <p:cNvSpPr txBox="1"/>
          <p:nvPr/>
        </p:nvSpPr>
        <p:spPr>
          <a:xfrm>
            <a:off x="10061391" y="3386966"/>
            <a:ext cx="1206484" cy="338554"/>
          </a:xfrm>
          <a:prstGeom prst="rect">
            <a:avLst/>
          </a:prstGeom>
          <a:noFill/>
        </p:spPr>
        <p:txBody>
          <a:bodyPr wrap="none" rtlCol="0">
            <a:spAutoFit/>
          </a:bodyPr>
          <a:lstStyle/>
          <a:p>
            <a:r>
              <a:rPr lang="tr-TR" sz="1600" dirty="0">
                <a:solidFill>
                  <a:schemeClr val="tx1">
                    <a:lumMod val="50000"/>
                  </a:schemeClr>
                </a:solidFill>
              </a:rPr>
              <a:t>Final Result</a:t>
            </a:r>
            <a:endParaRPr lang="en-US" sz="1600" dirty="0">
              <a:solidFill>
                <a:schemeClr val="tx1">
                  <a:lumMod val="50000"/>
                </a:schemeClr>
              </a:solidFill>
            </a:endParaRPr>
          </a:p>
        </p:txBody>
      </p:sp>
      <p:sp>
        <p:nvSpPr>
          <p:cNvPr id="26" name="Rectangle 8">
            <a:extLst>
              <a:ext uri="{FF2B5EF4-FFF2-40B4-BE49-F238E27FC236}">
                <a16:creationId xmlns:a16="http://schemas.microsoft.com/office/drawing/2014/main" id="{B6802876-D06E-4CA7-A271-B2664F056364}"/>
              </a:ext>
            </a:extLst>
          </p:cNvPr>
          <p:cNvSpPr/>
          <p:nvPr/>
        </p:nvSpPr>
        <p:spPr>
          <a:xfrm>
            <a:off x="522168" y="4370362"/>
            <a:ext cx="1606860" cy="94409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dirty="0"/>
              <a:t>Hadoop veri analiz </a:t>
            </a:r>
          </a:p>
          <a:p>
            <a:pPr algn="ctr"/>
            <a:r>
              <a:rPr lang="tr-TR" sz="1200" dirty="0"/>
              <a:t>Dijital veri hadoop</a:t>
            </a:r>
          </a:p>
          <a:p>
            <a:pPr algn="ctr"/>
            <a:r>
              <a:rPr lang="tr-TR" sz="1200" dirty="0"/>
              <a:t> Analiz veri dijital</a:t>
            </a:r>
            <a:endParaRPr lang="en-US" sz="1200" dirty="0"/>
          </a:p>
        </p:txBody>
      </p:sp>
      <p:sp>
        <p:nvSpPr>
          <p:cNvPr id="27" name="Rectangle 66">
            <a:extLst>
              <a:ext uri="{FF2B5EF4-FFF2-40B4-BE49-F238E27FC236}">
                <a16:creationId xmlns:a16="http://schemas.microsoft.com/office/drawing/2014/main" id="{C478996C-4CA4-4C8E-B238-076E94A95A98}"/>
              </a:ext>
            </a:extLst>
          </p:cNvPr>
          <p:cNvSpPr/>
          <p:nvPr/>
        </p:nvSpPr>
        <p:spPr>
          <a:xfrm>
            <a:off x="2623177" y="3813493"/>
            <a:ext cx="1606860" cy="244692"/>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dirty="0"/>
              <a:t>Hadoop veri analiz</a:t>
            </a:r>
            <a:endParaRPr lang="en-US" sz="1200" dirty="0"/>
          </a:p>
        </p:txBody>
      </p:sp>
      <p:sp>
        <p:nvSpPr>
          <p:cNvPr id="28" name="Rectangle 67">
            <a:extLst>
              <a:ext uri="{FF2B5EF4-FFF2-40B4-BE49-F238E27FC236}">
                <a16:creationId xmlns:a16="http://schemas.microsoft.com/office/drawing/2014/main" id="{1FD22A5F-0CE4-4ECA-A131-372CCA41F010}"/>
              </a:ext>
            </a:extLst>
          </p:cNvPr>
          <p:cNvSpPr/>
          <p:nvPr/>
        </p:nvSpPr>
        <p:spPr>
          <a:xfrm>
            <a:off x="2623177" y="4720597"/>
            <a:ext cx="1606860" cy="244692"/>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dirty="0"/>
              <a:t>Dijital veri hadoop</a:t>
            </a:r>
          </a:p>
        </p:txBody>
      </p:sp>
      <p:sp>
        <p:nvSpPr>
          <p:cNvPr id="29" name="Rectangle 68">
            <a:extLst>
              <a:ext uri="{FF2B5EF4-FFF2-40B4-BE49-F238E27FC236}">
                <a16:creationId xmlns:a16="http://schemas.microsoft.com/office/drawing/2014/main" id="{15B753D4-F6F7-4E7A-A0CB-8925646FF6F0}"/>
              </a:ext>
            </a:extLst>
          </p:cNvPr>
          <p:cNvSpPr/>
          <p:nvPr/>
        </p:nvSpPr>
        <p:spPr>
          <a:xfrm>
            <a:off x="2623177" y="5627701"/>
            <a:ext cx="1606860" cy="244692"/>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dirty="0"/>
              <a:t> Analiz veri dijital</a:t>
            </a:r>
            <a:endParaRPr lang="en-US" sz="1200" dirty="0"/>
          </a:p>
        </p:txBody>
      </p:sp>
      <p:sp>
        <p:nvSpPr>
          <p:cNvPr id="30" name="Rectangle 69">
            <a:extLst>
              <a:ext uri="{FF2B5EF4-FFF2-40B4-BE49-F238E27FC236}">
                <a16:creationId xmlns:a16="http://schemas.microsoft.com/office/drawing/2014/main" id="{13EF80A6-BE1F-4007-AB8D-4CBC8B62FADC}"/>
              </a:ext>
            </a:extLst>
          </p:cNvPr>
          <p:cNvSpPr/>
          <p:nvPr/>
        </p:nvSpPr>
        <p:spPr>
          <a:xfrm>
            <a:off x="4659443" y="3807228"/>
            <a:ext cx="998991" cy="604534"/>
          </a:xfrm>
          <a:prstGeom prst="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dirty="0"/>
              <a:t>Hadoop, 1</a:t>
            </a:r>
          </a:p>
          <a:p>
            <a:pPr algn="ctr"/>
            <a:r>
              <a:rPr lang="tr-TR" sz="1200" dirty="0"/>
              <a:t>Veri, 1</a:t>
            </a:r>
          </a:p>
          <a:p>
            <a:pPr algn="ctr"/>
            <a:r>
              <a:rPr lang="tr-TR" sz="1200" dirty="0"/>
              <a:t>Analiz, 1</a:t>
            </a:r>
            <a:endParaRPr lang="en-US" sz="1200" dirty="0"/>
          </a:p>
        </p:txBody>
      </p:sp>
      <p:sp>
        <p:nvSpPr>
          <p:cNvPr id="31" name="Rectangle 70">
            <a:extLst>
              <a:ext uri="{FF2B5EF4-FFF2-40B4-BE49-F238E27FC236}">
                <a16:creationId xmlns:a16="http://schemas.microsoft.com/office/drawing/2014/main" id="{D2148D43-9826-418A-92DC-4652CB66C06F}"/>
              </a:ext>
            </a:extLst>
          </p:cNvPr>
          <p:cNvSpPr/>
          <p:nvPr/>
        </p:nvSpPr>
        <p:spPr>
          <a:xfrm>
            <a:off x="4659442" y="4651544"/>
            <a:ext cx="998991" cy="604534"/>
          </a:xfrm>
          <a:prstGeom prst="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dirty="0"/>
              <a:t>Dijital, 1</a:t>
            </a:r>
          </a:p>
          <a:p>
            <a:pPr algn="ctr"/>
            <a:r>
              <a:rPr lang="tr-TR" sz="1200" dirty="0"/>
              <a:t>Veri, 1</a:t>
            </a:r>
          </a:p>
          <a:p>
            <a:pPr algn="ctr"/>
            <a:r>
              <a:rPr lang="tr-TR" sz="1200" dirty="0"/>
              <a:t>Hadoop, 1</a:t>
            </a:r>
            <a:endParaRPr lang="en-US" sz="1200" dirty="0"/>
          </a:p>
        </p:txBody>
      </p:sp>
      <p:sp>
        <p:nvSpPr>
          <p:cNvPr id="32" name="Rectangle 71">
            <a:extLst>
              <a:ext uri="{FF2B5EF4-FFF2-40B4-BE49-F238E27FC236}">
                <a16:creationId xmlns:a16="http://schemas.microsoft.com/office/drawing/2014/main" id="{74240C42-4EF8-4A61-8208-E982421641FF}"/>
              </a:ext>
            </a:extLst>
          </p:cNvPr>
          <p:cNvSpPr/>
          <p:nvPr/>
        </p:nvSpPr>
        <p:spPr>
          <a:xfrm>
            <a:off x="4659442" y="5495860"/>
            <a:ext cx="998991" cy="604534"/>
          </a:xfrm>
          <a:prstGeom prst="rect">
            <a:avLst/>
          </a:prstGeom>
          <a:ln w="1905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dirty="0"/>
              <a:t>Analiz, 1</a:t>
            </a:r>
          </a:p>
          <a:p>
            <a:pPr algn="ctr"/>
            <a:r>
              <a:rPr lang="tr-TR" sz="1200" dirty="0"/>
              <a:t>Veri, 1</a:t>
            </a:r>
          </a:p>
          <a:p>
            <a:pPr algn="ctr"/>
            <a:r>
              <a:rPr lang="tr-TR" sz="1200" dirty="0"/>
              <a:t>Dijital, 1</a:t>
            </a:r>
            <a:endParaRPr lang="en-US" sz="1200" dirty="0"/>
          </a:p>
        </p:txBody>
      </p:sp>
      <p:sp>
        <p:nvSpPr>
          <p:cNvPr id="33" name="Rectangle 72">
            <a:extLst>
              <a:ext uri="{FF2B5EF4-FFF2-40B4-BE49-F238E27FC236}">
                <a16:creationId xmlns:a16="http://schemas.microsoft.com/office/drawing/2014/main" id="{FAA507CC-0997-4F1D-9059-303FE66C8253}"/>
              </a:ext>
            </a:extLst>
          </p:cNvPr>
          <p:cNvSpPr/>
          <p:nvPr/>
        </p:nvSpPr>
        <p:spPr>
          <a:xfrm>
            <a:off x="6174483" y="3807228"/>
            <a:ext cx="1161297" cy="250957"/>
          </a:xfrm>
          <a:prstGeom prst="rect">
            <a:avLst/>
          </a:prstGeom>
          <a:ln w="19050">
            <a:solidFill>
              <a:srgbClr val="FDAB3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dirty="0"/>
              <a:t>Hadoop, (1,1)</a:t>
            </a:r>
            <a:endParaRPr lang="en-US" sz="1200" dirty="0"/>
          </a:p>
        </p:txBody>
      </p:sp>
      <p:sp>
        <p:nvSpPr>
          <p:cNvPr id="34" name="Rectangle 77">
            <a:extLst>
              <a:ext uri="{FF2B5EF4-FFF2-40B4-BE49-F238E27FC236}">
                <a16:creationId xmlns:a16="http://schemas.microsoft.com/office/drawing/2014/main" id="{2289B798-AF04-4FE7-99B3-FB2C0997938B}"/>
              </a:ext>
            </a:extLst>
          </p:cNvPr>
          <p:cNvSpPr/>
          <p:nvPr/>
        </p:nvSpPr>
        <p:spPr>
          <a:xfrm>
            <a:off x="6163095" y="4469784"/>
            <a:ext cx="1161297" cy="250957"/>
          </a:xfrm>
          <a:prstGeom prst="rect">
            <a:avLst/>
          </a:prstGeom>
          <a:ln w="19050">
            <a:solidFill>
              <a:srgbClr val="FDAB3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dirty="0"/>
              <a:t>Veri, (1,1,1)</a:t>
            </a:r>
            <a:endParaRPr lang="en-US" sz="1200" dirty="0"/>
          </a:p>
        </p:txBody>
      </p:sp>
      <p:sp>
        <p:nvSpPr>
          <p:cNvPr id="35" name="Rectangle 78">
            <a:extLst>
              <a:ext uri="{FF2B5EF4-FFF2-40B4-BE49-F238E27FC236}">
                <a16:creationId xmlns:a16="http://schemas.microsoft.com/office/drawing/2014/main" id="{DCF62A47-2A1D-4808-BBCD-0FB5AB981685}"/>
              </a:ext>
            </a:extLst>
          </p:cNvPr>
          <p:cNvSpPr/>
          <p:nvPr/>
        </p:nvSpPr>
        <p:spPr>
          <a:xfrm>
            <a:off x="6159156" y="5136324"/>
            <a:ext cx="1161297" cy="250957"/>
          </a:xfrm>
          <a:prstGeom prst="rect">
            <a:avLst/>
          </a:prstGeom>
          <a:ln w="19050">
            <a:solidFill>
              <a:srgbClr val="FDAB3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dirty="0"/>
              <a:t>Analiz, (1,1)</a:t>
            </a:r>
            <a:endParaRPr lang="en-US" sz="1200" dirty="0"/>
          </a:p>
        </p:txBody>
      </p:sp>
      <p:sp>
        <p:nvSpPr>
          <p:cNvPr id="36" name="Rectangle 79">
            <a:extLst>
              <a:ext uri="{FF2B5EF4-FFF2-40B4-BE49-F238E27FC236}">
                <a16:creationId xmlns:a16="http://schemas.microsoft.com/office/drawing/2014/main" id="{69C12F20-208B-4A31-84F1-DE31F2C6481B}"/>
              </a:ext>
            </a:extLst>
          </p:cNvPr>
          <p:cNvSpPr/>
          <p:nvPr/>
        </p:nvSpPr>
        <p:spPr>
          <a:xfrm>
            <a:off x="6165604" y="5797461"/>
            <a:ext cx="1161297" cy="250957"/>
          </a:xfrm>
          <a:prstGeom prst="rect">
            <a:avLst/>
          </a:prstGeom>
          <a:ln w="19050">
            <a:solidFill>
              <a:srgbClr val="FDAB3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dirty="0"/>
              <a:t>Dijital, (1,1)</a:t>
            </a:r>
            <a:endParaRPr lang="en-US" sz="1200" dirty="0"/>
          </a:p>
        </p:txBody>
      </p:sp>
      <p:sp>
        <p:nvSpPr>
          <p:cNvPr id="37" name="Rectangle 81">
            <a:extLst>
              <a:ext uri="{FF2B5EF4-FFF2-40B4-BE49-F238E27FC236}">
                <a16:creationId xmlns:a16="http://schemas.microsoft.com/office/drawing/2014/main" id="{D92DE180-D4FC-4CCB-8B0B-10F4A34C9AC7}"/>
              </a:ext>
            </a:extLst>
          </p:cNvPr>
          <p:cNvSpPr/>
          <p:nvPr/>
        </p:nvSpPr>
        <p:spPr>
          <a:xfrm>
            <a:off x="7967049" y="3807228"/>
            <a:ext cx="1161297" cy="250957"/>
          </a:xfrm>
          <a:prstGeom prst="rect">
            <a:avLst/>
          </a:prstGeom>
          <a:ln w="19050">
            <a:solidFill>
              <a:srgbClr val="BD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dirty="0"/>
              <a:t>Hadoop, 2</a:t>
            </a:r>
            <a:endParaRPr lang="en-US" sz="1200" dirty="0"/>
          </a:p>
        </p:txBody>
      </p:sp>
      <p:sp>
        <p:nvSpPr>
          <p:cNvPr id="38" name="Rectangle 82">
            <a:extLst>
              <a:ext uri="{FF2B5EF4-FFF2-40B4-BE49-F238E27FC236}">
                <a16:creationId xmlns:a16="http://schemas.microsoft.com/office/drawing/2014/main" id="{C026241F-788E-4E47-A822-12073AA663C5}"/>
              </a:ext>
            </a:extLst>
          </p:cNvPr>
          <p:cNvSpPr/>
          <p:nvPr/>
        </p:nvSpPr>
        <p:spPr>
          <a:xfrm>
            <a:off x="7955661" y="4469784"/>
            <a:ext cx="1161297" cy="250957"/>
          </a:xfrm>
          <a:prstGeom prst="rect">
            <a:avLst/>
          </a:prstGeom>
          <a:ln w="19050">
            <a:solidFill>
              <a:srgbClr val="BD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dirty="0"/>
              <a:t>Veri, 3</a:t>
            </a:r>
            <a:endParaRPr lang="en-US" sz="1200" dirty="0"/>
          </a:p>
        </p:txBody>
      </p:sp>
      <p:sp>
        <p:nvSpPr>
          <p:cNvPr id="39" name="Rectangle 83">
            <a:extLst>
              <a:ext uri="{FF2B5EF4-FFF2-40B4-BE49-F238E27FC236}">
                <a16:creationId xmlns:a16="http://schemas.microsoft.com/office/drawing/2014/main" id="{D6E95E11-4CC7-4EA5-AEBB-013E99B9DC89}"/>
              </a:ext>
            </a:extLst>
          </p:cNvPr>
          <p:cNvSpPr/>
          <p:nvPr/>
        </p:nvSpPr>
        <p:spPr>
          <a:xfrm>
            <a:off x="7951722" y="5136324"/>
            <a:ext cx="1161297" cy="250957"/>
          </a:xfrm>
          <a:prstGeom prst="rect">
            <a:avLst/>
          </a:prstGeom>
          <a:ln w="19050">
            <a:solidFill>
              <a:srgbClr val="BD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dirty="0"/>
              <a:t>Analiz, 2</a:t>
            </a:r>
            <a:endParaRPr lang="en-US" sz="1200" dirty="0"/>
          </a:p>
        </p:txBody>
      </p:sp>
      <p:sp>
        <p:nvSpPr>
          <p:cNvPr id="40" name="Rectangle 84">
            <a:extLst>
              <a:ext uri="{FF2B5EF4-FFF2-40B4-BE49-F238E27FC236}">
                <a16:creationId xmlns:a16="http://schemas.microsoft.com/office/drawing/2014/main" id="{90D32657-F0D9-4000-B26A-965119718D65}"/>
              </a:ext>
            </a:extLst>
          </p:cNvPr>
          <p:cNvSpPr/>
          <p:nvPr/>
        </p:nvSpPr>
        <p:spPr>
          <a:xfrm>
            <a:off x="7958170" y="5797461"/>
            <a:ext cx="1161297" cy="250957"/>
          </a:xfrm>
          <a:prstGeom prst="rect">
            <a:avLst/>
          </a:prstGeom>
          <a:ln w="19050">
            <a:solidFill>
              <a:srgbClr val="BD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dirty="0"/>
              <a:t>Dijital, 2</a:t>
            </a:r>
            <a:endParaRPr lang="en-US" sz="1200" dirty="0"/>
          </a:p>
        </p:txBody>
      </p:sp>
      <p:sp>
        <p:nvSpPr>
          <p:cNvPr id="41" name="Rectangle 85">
            <a:extLst>
              <a:ext uri="{FF2B5EF4-FFF2-40B4-BE49-F238E27FC236}">
                <a16:creationId xmlns:a16="http://schemas.microsoft.com/office/drawing/2014/main" id="{E16D6651-21BA-44B4-AD60-FEE1F6918837}"/>
              </a:ext>
            </a:extLst>
          </p:cNvPr>
          <p:cNvSpPr/>
          <p:nvPr/>
        </p:nvSpPr>
        <p:spPr>
          <a:xfrm>
            <a:off x="9861203" y="4311984"/>
            <a:ext cx="1606860" cy="94409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tr-TR" sz="1200" dirty="0"/>
              <a:t>Hadoop, 2</a:t>
            </a:r>
          </a:p>
          <a:p>
            <a:pPr algn="ctr"/>
            <a:r>
              <a:rPr lang="tr-TR" sz="1200" dirty="0"/>
              <a:t>Veri, 3</a:t>
            </a:r>
          </a:p>
          <a:p>
            <a:pPr algn="ctr"/>
            <a:r>
              <a:rPr lang="tr-TR" sz="1200" dirty="0"/>
              <a:t>Analiz, 2</a:t>
            </a:r>
          </a:p>
          <a:p>
            <a:pPr algn="ctr"/>
            <a:r>
              <a:rPr lang="tr-TR" sz="1200" dirty="0"/>
              <a:t>Dijital, 2</a:t>
            </a:r>
          </a:p>
        </p:txBody>
      </p:sp>
      <p:cxnSp>
        <p:nvCxnSpPr>
          <p:cNvPr id="42" name="Connector: Elbow 21">
            <a:extLst>
              <a:ext uri="{FF2B5EF4-FFF2-40B4-BE49-F238E27FC236}">
                <a16:creationId xmlns:a16="http://schemas.microsoft.com/office/drawing/2014/main" id="{D8879230-34E7-477B-AAAA-4C275781A71F}"/>
              </a:ext>
            </a:extLst>
          </p:cNvPr>
          <p:cNvCxnSpPr>
            <a:cxnSpLocks/>
          </p:cNvCxnSpPr>
          <p:nvPr/>
        </p:nvCxnSpPr>
        <p:spPr>
          <a:xfrm flipV="1">
            <a:off x="2018056" y="3982520"/>
            <a:ext cx="540377" cy="32946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86">
            <a:extLst>
              <a:ext uri="{FF2B5EF4-FFF2-40B4-BE49-F238E27FC236}">
                <a16:creationId xmlns:a16="http://schemas.microsoft.com/office/drawing/2014/main" id="{91426E7F-BD87-44E7-964A-D34330136A99}"/>
              </a:ext>
            </a:extLst>
          </p:cNvPr>
          <p:cNvCxnSpPr>
            <a:cxnSpLocks/>
          </p:cNvCxnSpPr>
          <p:nvPr/>
        </p:nvCxnSpPr>
        <p:spPr>
          <a:xfrm>
            <a:off x="2174474" y="4842409"/>
            <a:ext cx="383959" cy="127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87">
            <a:extLst>
              <a:ext uri="{FF2B5EF4-FFF2-40B4-BE49-F238E27FC236}">
                <a16:creationId xmlns:a16="http://schemas.microsoft.com/office/drawing/2014/main" id="{A1536B0E-0116-462C-951E-141718F7F7B5}"/>
              </a:ext>
            </a:extLst>
          </p:cNvPr>
          <p:cNvCxnSpPr>
            <a:cxnSpLocks/>
          </p:cNvCxnSpPr>
          <p:nvPr/>
        </p:nvCxnSpPr>
        <p:spPr>
          <a:xfrm>
            <a:off x="2046128" y="5385534"/>
            <a:ext cx="424689" cy="36451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88">
            <a:extLst>
              <a:ext uri="{FF2B5EF4-FFF2-40B4-BE49-F238E27FC236}">
                <a16:creationId xmlns:a16="http://schemas.microsoft.com/office/drawing/2014/main" id="{6A1E12A9-0E31-4429-9972-C665DB262E95}"/>
              </a:ext>
            </a:extLst>
          </p:cNvPr>
          <p:cNvCxnSpPr>
            <a:cxnSpLocks/>
          </p:cNvCxnSpPr>
          <p:nvPr/>
        </p:nvCxnSpPr>
        <p:spPr>
          <a:xfrm>
            <a:off x="5543214" y="3932706"/>
            <a:ext cx="544626" cy="2249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91">
            <a:extLst>
              <a:ext uri="{FF2B5EF4-FFF2-40B4-BE49-F238E27FC236}">
                <a16:creationId xmlns:a16="http://schemas.microsoft.com/office/drawing/2014/main" id="{5B491EB5-D155-471D-8CF3-305AC1CACE0F}"/>
              </a:ext>
            </a:extLst>
          </p:cNvPr>
          <p:cNvCxnSpPr>
            <a:cxnSpLocks/>
          </p:cNvCxnSpPr>
          <p:nvPr/>
        </p:nvCxnSpPr>
        <p:spPr>
          <a:xfrm>
            <a:off x="4276785" y="4853832"/>
            <a:ext cx="335910" cy="94440"/>
          </a:xfrm>
          <a:prstGeom prst="bentConnector3">
            <a:avLst>
              <a:gd name="adj1" fmla="val 3942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93">
            <a:extLst>
              <a:ext uri="{FF2B5EF4-FFF2-40B4-BE49-F238E27FC236}">
                <a16:creationId xmlns:a16="http://schemas.microsoft.com/office/drawing/2014/main" id="{985E4AB1-BD0D-484A-BEB5-53F31D1382E3}"/>
              </a:ext>
            </a:extLst>
          </p:cNvPr>
          <p:cNvCxnSpPr>
            <a:cxnSpLocks/>
          </p:cNvCxnSpPr>
          <p:nvPr/>
        </p:nvCxnSpPr>
        <p:spPr>
          <a:xfrm>
            <a:off x="4276785" y="5750047"/>
            <a:ext cx="335910" cy="94440"/>
          </a:xfrm>
          <a:prstGeom prst="bentConnector3">
            <a:avLst>
              <a:gd name="adj1" fmla="val 3942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95">
            <a:extLst>
              <a:ext uri="{FF2B5EF4-FFF2-40B4-BE49-F238E27FC236}">
                <a16:creationId xmlns:a16="http://schemas.microsoft.com/office/drawing/2014/main" id="{956DA5B6-D0FF-49A3-935C-7C48BFC72628}"/>
              </a:ext>
            </a:extLst>
          </p:cNvPr>
          <p:cNvCxnSpPr>
            <a:cxnSpLocks/>
          </p:cNvCxnSpPr>
          <p:nvPr/>
        </p:nvCxnSpPr>
        <p:spPr>
          <a:xfrm>
            <a:off x="5472118" y="4121743"/>
            <a:ext cx="615722" cy="48239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97">
            <a:extLst>
              <a:ext uri="{FF2B5EF4-FFF2-40B4-BE49-F238E27FC236}">
                <a16:creationId xmlns:a16="http://schemas.microsoft.com/office/drawing/2014/main" id="{C740F1F5-1C61-459E-A4F6-6995952E2CF0}"/>
              </a:ext>
            </a:extLst>
          </p:cNvPr>
          <p:cNvCxnSpPr>
            <a:cxnSpLocks/>
            <a:endCxn id="35" idx="1"/>
          </p:cNvCxnSpPr>
          <p:nvPr/>
        </p:nvCxnSpPr>
        <p:spPr>
          <a:xfrm rot="16200000" flipH="1">
            <a:off x="5390038" y="4492685"/>
            <a:ext cx="898860" cy="63937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110">
            <a:extLst>
              <a:ext uri="{FF2B5EF4-FFF2-40B4-BE49-F238E27FC236}">
                <a16:creationId xmlns:a16="http://schemas.microsoft.com/office/drawing/2014/main" id="{54CFC56B-4F29-427C-8358-13E6750EB94F}"/>
              </a:ext>
            </a:extLst>
          </p:cNvPr>
          <p:cNvCxnSpPr>
            <a:cxnSpLocks/>
          </p:cNvCxnSpPr>
          <p:nvPr/>
        </p:nvCxnSpPr>
        <p:spPr>
          <a:xfrm>
            <a:off x="7383981" y="3951476"/>
            <a:ext cx="544626" cy="2249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113">
            <a:extLst>
              <a:ext uri="{FF2B5EF4-FFF2-40B4-BE49-F238E27FC236}">
                <a16:creationId xmlns:a16="http://schemas.microsoft.com/office/drawing/2014/main" id="{F800D4DA-2661-4EAE-8B05-B36CD627A8EE}"/>
              </a:ext>
            </a:extLst>
          </p:cNvPr>
          <p:cNvCxnSpPr>
            <a:cxnSpLocks/>
          </p:cNvCxnSpPr>
          <p:nvPr/>
        </p:nvCxnSpPr>
        <p:spPr>
          <a:xfrm>
            <a:off x="7371096" y="4592892"/>
            <a:ext cx="544626" cy="2249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114">
            <a:extLst>
              <a:ext uri="{FF2B5EF4-FFF2-40B4-BE49-F238E27FC236}">
                <a16:creationId xmlns:a16="http://schemas.microsoft.com/office/drawing/2014/main" id="{0D3CAC0C-E6C0-4545-9BC6-0CA9E1193E3B}"/>
              </a:ext>
            </a:extLst>
          </p:cNvPr>
          <p:cNvCxnSpPr>
            <a:cxnSpLocks/>
          </p:cNvCxnSpPr>
          <p:nvPr/>
        </p:nvCxnSpPr>
        <p:spPr>
          <a:xfrm>
            <a:off x="7363774" y="5250766"/>
            <a:ext cx="544626" cy="2249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115">
            <a:extLst>
              <a:ext uri="{FF2B5EF4-FFF2-40B4-BE49-F238E27FC236}">
                <a16:creationId xmlns:a16="http://schemas.microsoft.com/office/drawing/2014/main" id="{BB7FC2F5-2EC5-4353-B4F3-F2EBDA8439B9}"/>
              </a:ext>
            </a:extLst>
          </p:cNvPr>
          <p:cNvCxnSpPr>
            <a:cxnSpLocks/>
          </p:cNvCxnSpPr>
          <p:nvPr/>
        </p:nvCxnSpPr>
        <p:spPr>
          <a:xfrm>
            <a:off x="7383981" y="5927373"/>
            <a:ext cx="544626" cy="2249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116">
            <a:extLst>
              <a:ext uri="{FF2B5EF4-FFF2-40B4-BE49-F238E27FC236}">
                <a16:creationId xmlns:a16="http://schemas.microsoft.com/office/drawing/2014/main" id="{68BF9CA6-9F75-415E-B93E-35072F5B1466}"/>
              </a:ext>
            </a:extLst>
          </p:cNvPr>
          <p:cNvCxnSpPr>
            <a:cxnSpLocks/>
          </p:cNvCxnSpPr>
          <p:nvPr/>
        </p:nvCxnSpPr>
        <p:spPr>
          <a:xfrm flipV="1">
            <a:off x="9206110" y="5250766"/>
            <a:ext cx="655093" cy="64967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118">
            <a:extLst>
              <a:ext uri="{FF2B5EF4-FFF2-40B4-BE49-F238E27FC236}">
                <a16:creationId xmlns:a16="http://schemas.microsoft.com/office/drawing/2014/main" id="{E0E8C17C-8E82-4BE4-A0CB-331CA02F0115}"/>
              </a:ext>
            </a:extLst>
          </p:cNvPr>
          <p:cNvCxnSpPr>
            <a:cxnSpLocks/>
          </p:cNvCxnSpPr>
          <p:nvPr/>
        </p:nvCxnSpPr>
        <p:spPr>
          <a:xfrm flipV="1">
            <a:off x="9128346" y="4901052"/>
            <a:ext cx="659263" cy="35302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120">
            <a:extLst>
              <a:ext uri="{FF2B5EF4-FFF2-40B4-BE49-F238E27FC236}">
                <a16:creationId xmlns:a16="http://schemas.microsoft.com/office/drawing/2014/main" id="{AFA76FD7-F23E-41A2-BD50-8327829F6B3D}"/>
              </a:ext>
            </a:extLst>
          </p:cNvPr>
          <p:cNvCxnSpPr>
            <a:cxnSpLocks/>
          </p:cNvCxnSpPr>
          <p:nvPr/>
        </p:nvCxnSpPr>
        <p:spPr>
          <a:xfrm>
            <a:off x="9190402" y="4554994"/>
            <a:ext cx="597207" cy="9655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122">
            <a:extLst>
              <a:ext uri="{FF2B5EF4-FFF2-40B4-BE49-F238E27FC236}">
                <a16:creationId xmlns:a16="http://schemas.microsoft.com/office/drawing/2014/main" id="{5564ADAE-3CF3-4E3B-B91D-7B57383288BB}"/>
              </a:ext>
            </a:extLst>
          </p:cNvPr>
          <p:cNvCxnSpPr>
            <a:cxnSpLocks/>
          </p:cNvCxnSpPr>
          <p:nvPr/>
        </p:nvCxnSpPr>
        <p:spPr>
          <a:xfrm>
            <a:off x="9170577" y="3934245"/>
            <a:ext cx="617032" cy="47751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125">
            <a:extLst>
              <a:ext uri="{FF2B5EF4-FFF2-40B4-BE49-F238E27FC236}">
                <a16:creationId xmlns:a16="http://schemas.microsoft.com/office/drawing/2014/main" id="{06626F75-D841-419B-BF3E-457ED480F39F}"/>
              </a:ext>
            </a:extLst>
          </p:cNvPr>
          <p:cNvCxnSpPr>
            <a:cxnSpLocks/>
          </p:cNvCxnSpPr>
          <p:nvPr/>
        </p:nvCxnSpPr>
        <p:spPr>
          <a:xfrm>
            <a:off x="4276785" y="3915503"/>
            <a:ext cx="335910" cy="94440"/>
          </a:xfrm>
          <a:prstGeom prst="bentConnector3">
            <a:avLst>
              <a:gd name="adj1" fmla="val 3942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6">
            <a:extLst>
              <a:ext uri="{FF2B5EF4-FFF2-40B4-BE49-F238E27FC236}">
                <a16:creationId xmlns:a16="http://schemas.microsoft.com/office/drawing/2014/main" id="{AEA976D5-CAD1-4B4F-8BF3-AD7524702221}"/>
              </a:ext>
            </a:extLst>
          </p:cNvPr>
          <p:cNvSpPr txBox="1"/>
          <p:nvPr/>
        </p:nvSpPr>
        <p:spPr>
          <a:xfrm>
            <a:off x="4104308" y="2831786"/>
            <a:ext cx="3746538" cy="369332"/>
          </a:xfrm>
          <a:prstGeom prst="rect">
            <a:avLst/>
          </a:prstGeom>
          <a:noFill/>
        </p:spPr>
        <p:txBody>
          <a:bodyPr wrap="none" rtlCol="0">
            <a:spAutoFit/>
          </a:bodyPr>
          <a:lstStyle/>
          <a:p>
            <a:r>
              <a:rPr lang="tr-TR" b="1" dirty="0">
                <a:solidFill>
                  <a:schemeClr val="accent1">
                    <a:lumMod val="75000"/>
                  </a:schemeClr>
                </a:solidFill>
              </a:rPr>
              <a:t>MapReduce Kelime Sayma İşlemi</a:t>
            </a:r>
            <a:endParaRPr lang="en-US" b="1" dirty="0">
              <a:solidFill>
                <a:schemeClr val="accent1">
                  <a:lumMod val="75000"/>
                </a:schemeClr>
              </a:solidFill>
            </a:endParaRPr>
          </a:p>
        </p:txBody>
      </p:sp>
    </p:spTree>
    <p:extLst>
      <p:ext uri="{BB962C8B-B14F-4D97-AF65-F5344CB8AC3E}">
        <p14:creationId xmlns:p14="http://schemas.microsoft.com/office/powerpoint/2010/main" val="219777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arn(inVertical)">
                                      <p:cBhvr>
                                        <p:cTn id="13" dur="500"/>
                                        <p:tgtEl>
                                          <p:spTgt spid="2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arn(inVertical)">
                                      <p:cBhvr>
                                        <p:cTn id="16" dur="500"/>
                                        <p:tgtEl>
                                          <p:spTgt spid="2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inVertical)">
                                      <p:cBhvr>
                                        <p:cTn id="19" dur="500"/>
                                        <p:tgtEl>
                                          <p:spTgt spid="2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inVertic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arn(inVertical)">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barn(inVertical)">
                                      <p:cBhvr>
                                        <p:cTn id="32" dur="500"/>
                                        <p:tgtEl>
                                          <p:spTgt spid="27"/>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barn(inVertical)">
                                      <p:cBhvr>
                                        <p:cTn id="35" dur="500"/>
                                        <p:tgtEl>
                                          <p:spTgt spid="28"/>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barn(inVertical)">
                                      <p:cBhvr>
                                        <p:cTn id="38" dur="500"/>
                                        <p:tgtEl>
                                          <p:spTgt spid="29"/>
                                        </p:tgtEl>
                                      </p:cBhvr>
                                    </p:animEffect>
                                  </p:childTnLst>
                                </p:cTn>
                              </p:par>
                              <p:par>
                                <p:cTn id="39" presetID="16" presetClass="entr" presetSubtype="21"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barn(inVertical)">
                                      <p:cBhvr>
                                        <p:cTn id="41" dur="500"/>
                                        <p:tgtEl>
                                          <p:spTgt spid="44"/>
                                        </p:tgtEl>
                                      </p:cBhvr>
                                    </p:animEffect>
                                  </p:childTnLst>
                                </p:cTn>
                              </p:par>
                              <p:par>
                                <p:cTn id="42" presetID="16" presetClass="entr" presetSubtype="21"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barn(inVertical)">
                                      <p:cBhvr>
                                        <p:cTn id="44" dur="500"/>
                                        <p:tgtEl>
                                          <p:spTgt spid="43"/>
                                        </p:tgtEl>
                                      </p:cBhvr>
                                    </p:animEffect>
                                  </p:childTnLst>
                                </p:cTn>
                              </p:par>
                              <p:par>
                                <p:cTn id="45" presetID="16" presetClass="entr" presetSubtype="21"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barn(inVertical)">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barn(inVertical)">
                                      <p:cBhvr>
                                        <p:cTn id="52" dur="500"/>
                                        <p:tgtEl>
                                          <p:spTgt spid="32"/>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barn(inVertical)">
                                      <p:cBhvr>
                                        <p:cTn id="55" dur="500"/>
                                        <p:tgtEl>
                                          <p:spTgt spid="31"/>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barn(inVertical)">
                                      <p:cBhvr>
                                        <p:cTn id="58" dur="500"/>
                                        <p:tgtEl>
                                          <p:spTgt spid="30"/>
                                        </p:tgtEl>
                                      </p:cBhvr>
                                    </p:animEffect>
                                  </p:childTnLst>
                                </p:cTn>
                              </p:par>
                              <p:par>
                                <p:cTn id="59" presetID="16" presetClass="entr" presetSubtype="21"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barn(inVertical)">
                                      <p:cBhvr>
                                        <p:cTn id="61" dur="500"/>
                                        <p:tgtEl>
                                          <p:spTgt spid="58"/>
                                        </p:tgtEl>
                                      </p:cBhvr>
                                    </p:animEffect>
                                  </p:childTnLst>
                                </p:cTn>
                              </p:par>
                              <p:par>
                                <p:cTn id="62" presetID="16" presetClass="entr" presetSubtype="21" fill="hold"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barn(inVertical)">
                                      <p:cBhvr>
                                        <p:cTn id="64" dur="500"/>
                                        <p:tgtEl>
                                          <p:spTgt spid="46"/>
                                        </p:tgtEl>
                                      </p:cBhvr>
                                    </p:animEffect>
                                  </p:childTnLst>
                                </p:cTn>
                              </p:par>
                              <p:par>
                                <p:cTn id="65" presetID="16" presetClass="entr" presetSubtype="21"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barn(inVertical)">
                                      <p:cBhvr>
                                        <p:cTn id="67" dur="500"/>
                                        <p:tgtEl>
                                          <p:spTgt spid="47"/>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arn(inVertical)">
                                      <p:cBhvr>
                                        <p:cTn id="72" dur="500"/>
                                        <p:tgtEl>
                                          <p:spTgt spid="33"/>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barn(inVertical)">
                                      <p:cBhvr>
                                        <p:cTn id="75" dur="500"/>
                                        <p:tgtEl>
                                          <p:spTgt spid="34"/>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barn(inVertical)">
                                      <p:cBhvr>
                                        <p:cTn id="78" dur="500"/>
                                        <p:tgtEl>
                                          <p:spTgt spid="35"/>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barn(inVertical)">
                                      <p:cBhvr>
                                        <p:cTn id="81" dur="500"/>
                                        <p:tgtEl>
                                          <p:spTgt spid="36"/>
                                        </p:tgtEl>
                                      </p:cBhvr>
                                    </p:animEffect>
                                  </p:childTnLst>
                                </p:cTn>
                              </p:par>
                              <p:par>
                                <p:cTn id="82" presetID="16" presetClass="entr" presetSubtype="21" fill="hold" nodeType="with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barn(inVertical)">
                                      <p:cBhvr>
                                        <p:cTn id="84" dur="500"/>
                                        <p:tgtEl>
                                          <p:spTgt spid="49"/>
                                        </p:tgtEl>
                                      </p:cBhvr>
                                    </p:animEffect>
                                  </p:childTnLst>
                                </p:cTn>
                              </p:par>
                              <p:par>
                                <p:cTn id="85" presetID="16" presetClass="entr" presetSubtype="21" fill="hold" nodeType="with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barn(inVertical)">
                                      <p:cBhvr>
                                        <p:cTn id="87" dur="500"/>
                                        <p:tgtEl>
                                          <p:spTgt spid="48"/>
                                        </p:tgtEl>
                                      </p:cBhvr>
                                    </p:animEffect>
                                  </p:childTnLst>
                                </p:cTn>
                              </p:par>
                              <p:par>
                                <p:cTn id="88" presetID="16" presetClass="entr" presetSubtype="21" fill="hold" nodeType="with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inVertical)">
                                      <p:cBhvr>
                                        <p:cTn id="90" dur="500"/>
                                        <p:tgtEl>
                                          <p:spTgt spid="45"/>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grpId="0" nodeType="click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barn(inVertical)">
                                      <p:cBhvr>
                                        <p:cTn id="95" dur="500"/>
                                        <p:tgtEl>
                                          <p:spTgt spid="38"/>
                                        </p:tgtEl>
                                      </p:cBhvr>
                                    </p:animEffect>
                                  </p:childTnLst>
                                </p:cTn>
                              </p:par>
                              <p:par>
                                <p:cTn id="96" presetID="16" presetClass="entr" presetSubtype="21" fill="hold" grpId="0"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barn(inVertical)">
                                      <p:cBhvr>
                                        <p:cTn id="98" dur="500"/>
                                        <p:tgtEl>
                                          <p:spTgt spid="37"/>
                                        </p:tgtEl>
                                      </p:cBhvr>
                                    </p:animEffect>
                                  </p:childTnLst>
                                </p:cTn>
                              </p:par>
                              <p:par>
                                <p:cTn id="99" presetID="16" presetClass="entr" presetSubtype="21" fill="hold" grpId="0" nodeType="with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barn(inVertical)">
                                      <p:cBhvr>
                                        <p:cTn id="101" dur="500"/>
                                        <p:tgtEl>
                                          <p:spTgt spid="39"/>
                                        </p:tgtEl>
                                      </p:cBhvr>
                                    </p:animEffect>
                                  </p:childTnLst>
                                </p:cTn>
                              </p:par>
                              <p:par>
                                <p:cTn id="102" presetID="16" presetClass="entr" presetSubtype="21" fill="hold" grpId="0"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barn(inVertical)">
                                      <p:cBhvr>
                                        <p:cTn id="104" dur="500"/>
                                        <p:tgtEl>
                                          <p:spTgt spid="40"/>
                                        </p:tgtEl>
                                      </p:cBhvr>
                                    </p:animEffect>
                                  </p:childTnLst>
                                </p:cTn>
                              </p:par>
                              <p:par>
                                <p:cTn id="105" presetID="16" presetClass="entr" presetSubtype="21" fill="hold" nodeType="withEffect">
                                  <p:stCondLst>
                                    <p:cond delay="0"/>
                                  </p:stCondLst>
                                  <p:childTnLst>
                                    <p:set>
                                      <p:cBhvr>
                                        <p:cTn id="106" dur="1" fill="hold">
                                          <p:stCondLst>
                                            <p:cond delay="0"/>
                                          </p:stCondLst>
                                        </p:cTn>
                                        <p:tgtEl>
                                          <p:spTgt spid="53"/>
                                        </p:tgtEl>
                                        <p:attrNameLst>
                                          <p:attrName>style.visibility</p:attrName>
                                        </p:attrNameLst>
                                      </p:cBhvr>
                                      <p:to>
                                        <p:strVal val="visible"/>
                                      </p:to>
                                    </p:set>
                                    <p:animEffect transition="in" filter="barn(inVertical)">
                                      <p:cBhvr>
                                        <p:cTn id="107" dur="500"/>
                                        <p:tgtEl>
                                          <p:spTgt spid="53"/>
                                        </p:tgtEl>
                                      </p:cBhvr>
                                    </p:animEffect>
                                  </p:childTnLst>
                                </p:cTn>
                              </p:par>
                              <p:par>
                                <p:cTn id="108" presetID="16" presetClass="entr" presetSubtype="21" fill="hold"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barn(inVertical)">
                                      <p:cBhvr>
                                        <p:cTn id="110" dur="500"/>
                                        <p:tgtEl>
                                          <p:spTgt spid="52"/>
                                        </p:tgtEl>
                                      </p:cBhvr>
                                    </p:animEffect>
                                  </p:childTnLst>
                                </p:cTn>
                              </p:par>
                              <p:par>
                                <p:cTn id="111" presetID="16" presetClass="entr" presetSubtype="21" fill="hold" nodeType="withEffect">
                                  <p:stCondLst>
                                    <p:cond delay="0"/>
                                  </p:stCondLst>
                                  <p:childTnLst>
                                    <p:set>
                                      <p:cBhvr>
                                        <p:cTn id="112" dur="1" fill="hold">
                                          <p:stCondLst>
                                            <p:cond delay="0"/>
                                          </p:stCondLst>
                                        </p:cTn>
                                        <p:tgtEl>
                                          <p:spTgt spid="51"/>
                                        </p:tgtEl>
                                        <p:attrNameLst>
                                          <p:attrName>style.visibility</p:attrName>
                                        </p:attrNameLst>
                                      </p:cBhvr>
                                      <p:to>
                                        <p:strVal val="visible"/>
                                      </p:to>
                                    </p:set>
                                    <p:animEffect transition="in" filter="barn(inVertical)">
                                      <p:cBhvr>
                                        <p:cTn id="113" dur="500"/>
                                        <p:tgtEl>
                                          <p:spTgt spid="51"/>
                                        </p:tgtEl>
                                      </p:cBhvr>
                                    </p:animEffect>
                                  </p:childTnLst>
                                </p:cTn>
                              </p:par>
                              <p:par>
                                <p:cTn id="114" presetID="16" presetClass="entr" presetSubtype="21" fill="hold" nodeType="withEffect">
                                  <p:stCondLst>
                                    <p:cond delay="0"/>
                                  </p:stCondLst>
                                  <p:childTnLst>
                                    <p:set>
                                      <p:cBhvr>
                                        <p:cTn id="115" dur="1" fill="hold">
                                          <p:stCondLst>
                                            <p:cond delay="0"/>
                                          </p:stCondLst>
                                        </p:cTn>
                                        <p:tgtEl>
                                          <p:spTgt spid="50"/>
                                        </p:tgtEl>
                                        <p:attrNameLst>
                                          <p:attrName>style.visibility</p:attrName>
                                        </p:attrNameLst>
                                      </p:cBhvr>
                                      <p:to>
                                        <p:strVal val="visible"/>
                                      </p:to>
                                    </p:set>
                                    <p:animEffect transition="in" filter="barn(inVertical)">
                                      <p:cBhvr>
                                        <p:cTn id="116" dur="500"/>
                                        <p:tgtEl>
                                          <p:spTgt spid="50"/>
                                        </p:tgtEl>
                                      </p:cBhvr>
                                    </p:animEffect>
                                  </p:childTnLst>
                                </p:cTn>
                              </p:par>
                            </p:childTnLst>
                          </p:cTn>
                        </p:par>
                      </p:childTnLst>
                    </p:cTn>
                  </p:par>
                  <p:par>
                    <p:cTn id="117" fill="hold">
                      <p:stCondLst>
                        <p:cond delay="indefinite"/>
                      </p:stCondLst>
                      <p:childTnLst>
                        <p:par>
                          <p:cTn id="118" fill="hold">
                            <p:stCondLst>
                              <p:cond delay="0"/>
                            </p:stCondLst>
                            <p:childTnLst>
                              <p:par>
                                <p:cTn id="119" presetID="16" presetClass="entr" presetSubtype="21" fill="hold" grpId="0" nodeType="click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barn(inVertical)">
                                      <p:cBhvr>
                                        <p:cTn id="121" dur="500"/>
                                        <p:tgtEl>
                                          <p:spTgt spid="41"/>
                                        </p:tgtEl>
                                      </p:cBhvr>
                                    </p:animEffect>
                                  </p:childTnLst>
                                </p:cTn>
                              </p:par>
                              <p:par>
                                <p:cTn id="122" presetID="16" presetClass="entr" presetSubtype="21" fill="hold"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barn(inVertical)">
                                      <p:cBhvr>
                                        <p:cTn id="124" dur="500"/>
                                        <p:tgtEl>
                                          <p:spTgt spid="54"/>
                                        </p:tgtEl>
                                      </p:cBhvr>
                                    </p:animEffect>
                                  </p:childTnLst>
                                </p:cTn>
                              </p:par>
                              <p:par>
                                <p:cTn id="125" presetID="16" presetClass="entr" presetSubtype="21" fill="hold"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barn(inVertical)">
                                      <p:cBhvr>
                                        <p:cTn id="127" dur="500"/>
                                        <p:tgtEl>
                                          <p:spTgt spid="55"/>
                                        </p:tgtEl>
                                      </p:cBhvr>
                                    </p:animEffect>
                                  </p:childTnLst>
                                </p:cTn>
                              </p:par>
                              <p:par>
                                <p:cTn id="128" presetID="16" presetClass="entr" presetSubtype="21" fill="hold" nodeType="withEffect">
                                  <p:stCondLst>
                                    <p:cond delay="0"/>
                                  </p:stCondLst>
                                  <p:childTnLst>
                                    <p:set>
                                      <p:cBhvr>
                                        <p:cTn id="129" dur="1" fill="hold">
                                          <p:stCondLst>
                                            <p:cond delay="0"/>
                                          </p:stCondLst>
                                        </p:cTn>
                                        <p:tgtEl>
                                          <p:spTgt spid="56"/>
                                        </p:tgtEl>
                                        <p:attrNameLst>
                                          <p:attrName>style.visibility</p:attrName>
                                        </p:attrNameLst>
                                      </p:cBhvr>
                                      <p:to>
                                        <p:strVal val="visible"/>
                                      </p:to>
                                    </p:set>
                                    <p:animEffect transition="in" filter="barn(inVertical)">
                                      <p:cBhvr>
                                        <p:cTn id="130" dur="500"/>
                                        <p:tgtEl>
                                          <p:spTgt spid="56"/>
                                        </p:tgtEl>
                                      </p:cBhvr>
                                    </p:animEffect>
                                  </p:childTnLst>
                                </p:cTn>
                              </p:par>
                              <p:par>
                                <p:cTn id="131" presetID="16" presetClass="entr" presetSubtype="21" fill="hold" nodeType="withEffect">
                                  <p:stCondLst>
                                    <p:cond delay="0"/>
                                  </p:stCondLst>
                                  <p:childTnLst>
                                    <p:set>
                                      <p:cBhvr>
                                        <p:cTn id="132" dur="1" fill="hold">
                                          <p:stCondLst>
                                            <p:cond delay="0"/>
                                          </p:stCondLst>
                                        </p:cTn>
                                        <p:tgtEl>
                                          <p:spTgt spid="57"/>
                                        </p:tgtEl>
                                        <p:attrNameLst>
                                          <p:attrName>style.visibility</p:attrName>
                                        </p:attrNameLst>
                                      </p:cBhvr>
                                      <p:to>
                                        <p:strVal val="visible"/>
                                      </p:to>
                                    </p:set>
                                    <p:animEffect transition="in" filter="barn(inVertical)">
                                      <p:cBhvr>
                                        <p:cTn id="133" dur="500"/>
                                        <p:tgtEl>
                                          <p:spTgt spid="57"/>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59"/>
                                        </p:tgtEl>
                                        <p:attrNameLst>
                                          <p:attrName>style.visibility</p:attrName>
                                        </p:attrNameLst>
                                      </p:cBhvr>
                                      <p:to>
                                        <p:strVal val="visible"/>
                                      </p:to>
                                    </p:set>
                                    <p:animEffect transition="in" filter="wipe(down)">
                                      <p:cBhvr>
                                        <p:cTn id="13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5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
        <p:nvSpPr>
          <p:cNvPr id="60" name="Metin kutusu 4"/>
          <p:cNvSpPr txBox="1"/>
          <p:nvPr/>
        </p:nvSpPr>
        <p:spPr>
          <a:xfrm>
            <a:off x="1219580" y="1487955"/>
            <a:ext cx="9146391" cy="369332"/>
          </a:xfrm>
          <a:prstGeom prst="rect">
            <a:avLst/>
          </a:prstGeom>
          <a:noFill/>
        </p:spPr>
        <p:txBody>
          <a:bodyPr wrap="square" rtlCol="0">
            <a:spAutoFit/>
          </a:bodyPr>
          <a:lstStyle/>
          <a:p>
            <a:r>
              <a:rPr lang="tr-TR" dirty="0" err="1"/>
              <a:t>Apache</a:t>
            </a:r>
            <a:r>
              <a:rPr lang="tr-TR" dirty="0"/>
              <a:t> açık kaynak projesi ilk olarak </a:t>
            </a:r>
            <a:r>
              <a:rPr lang="tr-TR" dirty="0" err="1"/>
              <a:t>AMPLab'da</a:t>
            </a:r>
            <a:r>
              <a:rPr lang="tr-TR" dirty="0"/>
              <a:t> (California Berkeley Üniversitesi) geliştirilmiştir.</a:t>
            </a:r>
          </a:p>
        </p:txBody>
      </p:sp>
      <p:sp>
        <p:nvSpPr>
          <p:cNvPr id="61" name="Metin kutusu 5"/>
          <p:cNvSpPr txBox="1"/>
          <p:nvPr/>
        </p:nvSpPr>
        <p:spPr>
          <a:xfrm>
            <a:off x="845507" y="1504581"/>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62" name="Metin kutusu 10"/>
          <p:cNvSpPr txBox="1"/>
          <p:nvPr/>
        </p:nvSpPr>
        <p:spPr>
          <a:xfrm>
            <a:off x="845507" y="1964526"/>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63" name="Metin kutusu 11"/>
          <p:cNvSpPr txBox="1"/>
          <p:nvPr/>
        </p:nvSpPr>
        <p:spPr>
          <a:xfrm>
            <a:off x="1219580" y="2684844"/>
            <a:ext cx="7808042" cy="369332"/>
          </a:xfrm>
          <a:prstGeom prst="rect">
            <a:avLst/>
          </a:prstGeom>
          <a:noFill/>
        </p:spPr>
        <p:txBody>
          <a:bodyPr wrap="square" rtlCol="0">
            <a:spAutoFit/>
          </a:bodyPr>
          <a:lstStyle/>
          <a:p>
            <a:r>
              <a:rPr lang="tr-TR" dirty="0"/>
              <a:t>RAM üzerinde çalışır. Bundan dolayı 100x daha hızlı olduğunu savunmaktadır</a:t>
            </a:r>
          </a:p>
        </p:txBody>
      </p:sp>
      <p:sp>
        <p:nvSpPr>
          <p:cNvPr id="64" name="Metin kutusu 12"/>
          <p:cNvSpPr txBox="1"/>
          <p:nvPr/>
        </p:nvSpPr>
        <p:spPr>
          <a:xfrm>
            <a:off x="845507" y="2705997"/>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pic>
        <p:nvPicPr>
          <p:cNvPr id="65" name="Resi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2290" y="605732"/>
            <a:ext cx="1239981" cy="645823"/>
          </a:xfrm>
          <a:prstGeom prst="rect">
            <a:avLst/>
          </a:prstGeom>
        </p:spPr>
      </p:pic>
      <p:pic>
        <p:nvPicPr>
          <p:cNvPr id="66" name="Picture 7">
            <a:extLst>
              <a:ext uri="{FF2B5EF4-FFF2-40B4-BE49-F238E27FC236}">
                <a16:creationId xmlns:a16="http://schemas.microsoft.com/office/drawing/2014/main" id="{99257C0F-406E-45BE-8B9A-B1276576D3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9050" y="3323053"/>
            <a:ext cx="5893900" cy="3267474"/>
          </a:xfrm>
          <a:prstGeom prst="rect">
            <a:avLst/>
          </a:prstGeom>
        </p:spPr>
      </p:pic>
      <p:sp>
        <p:nvSpPr>
          <p:cNvPr id="67" name="Metin kutusu 9"/>
          <p:cNvSpPr txBox="1"/>
          <p:nvPr/>
        </p:nvSpPr>
        <p:spPr>
          <a:xfrm>
            <a:off x="1219580" y="1947900"/>
            <a:ext cx="9611904" cy="646331"/>
          </a:xfrm>
          <a:prstGeom prst="rect">
            <a:avLst/>
          </a:prstGeom>
          <a:noFill/>
        </p:spPr>
        <p:txBody>
          <a:bodyPr wrap="square" rtlCol="0">
            <a:spAutoFit/>
          </a:bodyPr>
          <a:lstStyle/>
          <a:p>
            <a:r>
              <a:rPr lang="tr-TR" dirty="0"/>
              <a:t>Büyük ölçekli veri analizi uygulamalarını çalıştırmak için kullanılan açık kaynaklı bir paralel işleme motorudur</a:t>
            </a:r>
          </a:p>
        </p:txBody>
      </p:sp>
    </p:spTree>
    <p:extLst>
      <p:ext uri="{BB962C8B-B14F-4D97-AF65-F5344CB8AC3E}">
        <p14:creationId xmlns:p14="http://schemas.microsoft.com/office/powerpoint/2010/main" val="23995711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pic>
        <p:nvPicPr>
          <p:cNvPr id="65" name="Resi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2290" y="605732"/>
            <a:ext cx="1239981" cy="645823"/>
          </a:xfrm>
          <a:prstGeom prst="rect">
            <a:avLst/>
          </a:prstGeom>
        </p:spPr>
      </p:pic>
      <p:sp>
        <p:nvSpPr>
          <p:cNvPr id="19" name="Metin kutusu 4"/>
          <p:cNvSpPr txBox="1"/>
          <p:nvPr/>
        </p:nvSpPr>
        <p:spPr>
          <a:xfrm>
            <a:off x="1219580" y="1487955"/>
            <a:ext cx="9146391" cy="646331"/>
          </a:xfrm>
          <a:prstGeom prst="rect">
            <a:avLst/>
          </a:prstGeom>
          <a:noFill/>
        </p:spPr>
        <p:txBody>
          <a:bodyPr wrap="square" rtlCol="0">
            <a:spAutoFit/>
          </a:bodyPr>
          <a:lstStyle/>
          <a:p>
            <a:r>
              <a:rPr lang="tr-TR" dirty="0" err="1"/>
              <a:t>Spark</a:t>
            </a:r>
            <a:r>
              <a:rPr lang="tr-TR" dirty="0"/>
              <a:t> SQL ile SQL veya </a:t>
            </a:r>
            <a:r>
              <a:rPr lang="tr-TR" dirty="0" err="1"/>
              <a:t>Hive</a:t>
            </a:r>
            <a:r>
              <a:rPr lang="tr-TR" dirty="0"/>
              <a:t> Query Language aracılığıyla veri sorgulama desteklenir. RDBMS </a:t>
            </a:r>
            <a:r>
              <a:rPr lang="tr-TR" dirty="0" err="1"/>
              <a:t>veritabanları</a:t>
            </a:r>
            <a:r>
              <a:rPr lang="tr-TR" dirty="0"/>
              <a:t> için </a:t>
            </a:r>
            <a:r>
              <a:rPr lang="tr-TR" dirty="0" err="1"/>
              <a:t>Spark</a:t>
            </a:r>
            <a:r>
              <a:rPr lang="tr-TR" dirty="0"/>
              <a:t> SQL performans arttırıcı bir çözüm sunar</a:t>
            </a:r>
          </a:p>
        </p:txBody>
      </p:sp>
      <p:sp>
        <p:nvSpPr>
          <p:cNvPr id="20" name="Metin kutusu 5"/>
          <p:cNvSpPr txBox="1"/>
          <p:nvPr/>
        </p:nvSpPr>
        <p:spPr>
          <a:xfrm>
            <a:off x="845507" y="1504581"/>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21" name="Metin kutusu 9"/>
          <p:cNvSpPr txBox="1"/>
          <p:nvPr/>
        </p:nvSpPr>
        <p:spPr>
          <a:xfrm>
            <a:off x="1219580" y="2215085"/>
            <a:ext cx="9611904" cy="646331"/>
          </a:xfrm>
          <a:prstGeom prst="rect">
            <a:avLst/>
          </a:prstGeom>
          <a:noFill/>
        </p:spPr>
        <p:txBody>
          <a:bodyPr wrap="square" rtlCol="0">
            <a:spAutoFit/>
          </a:bodyPr>
          <a:lstStyle/>
          <a:p>
            <a:r>
              <a:rPr lang="tr-TR" dirty="0" err="1"/>
              <a:t>Spark</a:t>
            </a:r>
            <a:r>
              <a:rPr lang="tr-TR" dirty="0"/>
              <a:t> </a:t>
            </a:r>
            <a:r>
              <a:rPr lang="tr-TR" dirty="0" err="1"/>
              <a:t>Streaming</a:t>
            </a:r>
            <a:r>
              <a:rPr lang="tr-TR" dirty="0"/>
              <a:t> canlı veri akışlarının ölçeklenebilir, yüksek verimli, hataya dayanıklı akış işlemesini sağlayan </a:t>
            </a:r>
            <a:r>
              <a:rPr lang="tr-TR" dirty="0" err="1"/>
              <a:t>Spark</a:t>
            </a:r>
            <a:r>
              <a:rPr lang="tr-TR" dirty="0"/>
              <a:t> </a:t>
            </a:r>
            <a:r>
              <a:rPr lang="tr-TR" dirty="0" err="1"/>
              <a:t>Core’un</a:t>
            </a:r>
            <a:r>
              <a:rPr lang="tr-TR" dirty="0"/>
              <a:t> bir modülüdür </a:t>
            </a:r>
          </a:p>
        </p:txBody>
      </p:sp>
      <p:sp>
        <p:nvSpPr>
          <p:cNvPr id="22" name="Metin kutusu 10"/>
          <p:cNvSpPr txBox="1"/>
          <p:nvPr/>
        </p:nvSpPr>
        <p:spPr>
          <a:xfrm>
            <a:off x="845507" y="2231711"/>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23" name="Metin kutusu 11"/>
          <p:cNvSpPr txBox="1"/>
          <p:nvPr/>
        </p:nvSpPr>
        <p:spPr>
          <a:xfrm>
            <a:off x="1219580" y="2952029"/>
            <a:ext cx="7808042" cy="646331"/>
          </a:xfrm>
          <a:prstGeom prst="rect">
            <a:avLst/>
          </a:prstGeom>
          <a:noFill/>
        </p:spPr>
        <p:txBody>
          <a:bodyPr wrap="square" rtlCol="0">
            <a:spAutoFit/>
          </a:bodyPr>
          <a:lstStyle/>
          <a:p>
            <a:r>
              <a:rPr lang="tr-TR" dirty="0" err="1"/>
              <a:t>Spark</a:t>
            </a:r>
            <a:r>
              <a:rPr lang="tr-TR" dirty="0"/>
              <a:t> </a:t>
            </a:r>
            <a:r>
              <a:rPr lang="tr-TR" dirty="0" err="1"/>
              <a:t>MLLib</a:t>
            </a:r>
            <a:r>
              <a:rPr lang="tr-TR" dirty="0"/>
              <a:t>, </a:t>
            </a:r>
            <a:r>
              <a:rPr lang="tr-TR" dirty="0" err="1"/>
              <a:t>Spark’ın</a:t>
            </a:r>
            <a:r>
              <a:rPr lang="tr-TR" dirty="0"/>
              <a:t> makine öğrenmesi (ML) kütüphanesidir. Amacı, pratik makine öğrenimini ölçeklenebilir ve kolay hale getirmektir. </a:t>
            </a:r>
          </a:p>
        </p:txBody>
      </p:sp>
      <p:sp>
        <p:nvSpPr>
          <p:cNvPr id="24" name="Metin kutusu 12"/>
          <p:cNvSpPr txBox="1"/>
          <p:nvPr/>
        </p:nvSpPr>
        <p:spPr>
          <a:xfrm>
            <a:off x="845507" y="2973182"/>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pic>
        <p:nvPicPr>
          <p:cNvPr id="25" name="Picture 5">
            <a:extLst>
              <a:ext uri="{FF2B5EF4-FFF2-40B4-BE49-F238E27FC236}">
                <a16:creationId xmlns:a16="http://schemas.microsoft.com/office/drawing/2014/main" id="{A2896570-07B3-4CE0-A292-7F16952E4D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6397" y="3805188"/>
            <a:ext cx="5459920" cy="2570389"/>
          </a:xfrm>
          <a:prstGeom prst="rect">
            <a:avLst/>
          </a:prstGeom>
        </p:spPr>
      </p:pic>
    </p:spTree>
    <p:extLst>
      <p:ext uri="{BB962C8B-B14F-4D97-AF65-F5344CB8AC3E}">
        <p14:creationId xmlns:p14="http://schemas.microsoft.com/office/powerpoint/2010/main" val="9938465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2" name="Resim 1"/>
          <p:cNvPicPr>
            <a:picLocks noChangeAspect="1"/>
          </p:cNvPicPr>
          <p:nvPr/>
        </p:nvPicPr>
        <p:blipFill rotWithShape="1">
          <a:blip r:embed="rId4" cstate="print">
            <a:extLst>
              <a:ext uri="{28A0092B-C50C-407E-A947-70E740481C1C}">
                <a14:useLocalDpi xmlns:a14="http://schemas.microsoft.com/office/drawing/2010/main" val="0"/>
              </a:ext>
            </a:extLst>
          </a:blip>
          <a:srcRect t="17739" b="26029"/>
          <a:stretch/>
        </p:blipFill>
        <p:spPr>
          <a:xfrm>
            <a:off x="852034" y="939746"/>
            <a:ext cx="1761686" cy="1761999"/>
          </a:xfrm>
          <a:prstGeom prst="rect">
            <a:avLst/>
          </a:prstGeom>
        </p:spPr>
      </p:pic>
      <p:pic>
        <p:nvPicPr>
          <p:cNvPr id="14" name="Resim 13"/>
          <p:cNvPicPr>
            <a:picLocks noChangeAspect="1"/>
          </p:cNvPicPr>
          <p:nvPr/>
        </p:nvPicPr>
        <p:blipFill rotWithShape="1">
          <a:blip r:embed="rId5" cstate="print">
            <a:extLst>
              <a:ext uri="{28A0092B-C50C-407E-A947-70E740481C1C}">
                <a14:useLocalDpi xmlns:a14="http://schemas.microsoft.com/office/drawing/2010/main" val="0"/>
              </a:ext>
            </a:extLst>
          </a:blip>
          <a:srcRect t="25855" b="18029"/>
          <a:stretch/>
        </p:blipFill>
        <p:spPr>
          <a:xfrm>
            <a:off x="3040613" y="956611"/>
            <a:ext cx="1927849" cy="1924216"/>
          </a:xfrm>
          <a:prstGeom prst="rect">
            <a:avLst/>
          </a:prstGeom>
        </p:spPr>
      </p:pic>
      <p:pic>
        <p:nvPicPr>
          <p:cNvPr id="15" name="Resim 14"/>
          <p:cNvPicPr>
            <a:picLocks noChangeAspect="1"/>
          </p:cNvPicPr>
          <p:nvPr/>
        </p:nvPicPr>
        <p:blipFill rotWithShape="1">
          <a:blip r:embed="rId6" cstate="print">
            <a:extLst>
              <a:ext uri="{28A0092B-C50C-407E-A947-70E740481C1C}">
                <a14:useLocalDpi xmlns:a14="http://schemas.microsoft.com/office/drawing/2010/main" val="0"/>
              </a:ext>
            </a:extLst>
          </a:blip>
          <a:srcRect t="18203" b="25449"/>
          <a:stretch/>
        </p:blipFill>
        <p:spPr>
          <a:xfrm>
            <a:off x="7939058" y="809604"/>
            <a:ext cx="1922548" cy="1926855"/>
          </a:xfrm>
          <a:prstGeom prst="rect">
            <a:avLst/>
          </a:prstGeom>
        </p:spPr>
      </p:pic>
      <p:pic>
        <p:nvPicPr>
          <p:cNvPr id="16" name="Resim 15"/>
          <p:cNvPicPr>
            <a:picLocks noChangeAspect="1"/>
          </p:cNvPicPr>
          <p:nvPr/>
        </p:nvPicPr>
        <p:blipFill rotWithShape="1">
          <a:blip r:embed="rId7" cstate="print">
            <a:extLst>
              <a:ext uri="{28A0092B-C50C-407E-A947-70E740481C1C}">
                <a14:useLocalDpi xmlns:a14="http://schemas.microsoft.com/office/drawing/2010/main" val="0"/>
              </a:ext>
            </a:extLst>
          </a:blip>
          <a:srcRect t="23652" b="20232"/>
          <a:stretch/>
        </p:blipFill>
        <p:spPr>
          <a:xfrm>
            <a:off x="194976" y="2872362"/>
            <a:ext cx="1911111" cy="1907510"/>
          </a:xfrm>
          <a:prstGeom prst="rect">
            <a:avLst/>
          </a:prstGeom>
        </p:spPr>
      </p:pic>
      <p:pic>
        <p:nvPicPr>
          <p:cNvPr id="20" name="Resim 19"/>
          <p:cNvPicPr>
            <a:picLocks noChangeAspect="1"/>
          </p:cNvPicPr>
          <p:nvPr/>
        </p:nvPicPr>
        <p:blipFill rotWithShape="1">
          <a:blip r:embed="rId8" cstate="print">
            <a:extLst>
              <a:ext uri="{28A0092B-C50C-407E-A947-70E740481C1C}">
                <a14:useLocalDpi xmlns:a14="http://schemas.microsoft.com/office/drawing/2010/main" val="0"/>
              </a:ext>
            </a:extLst>
          </a:blip>
          <a:srcRect t="23884" b="20232"/>
          <a:stretch/>
        </p:blipFill>
        <p:spPr>
          <a:xfrm>
            <a:off x="10191770" y="2554976"/>
            <a:ext cx="1919041" cy="1907510"/>
          </a:xfrm>
          <a:prstGeom prst="rect">
            <a:avLst/>
          </a:prstGeom>
        </p:spPr>
      </p:pic>
      <p:pic>
        <p:nvPicPr>
          <p:cNvPr id="21" name="Resim 20"/>
          <p:cNvPicPr>
            <a:picLocks noChangeAspect="1"/>
          </p:cNvPicPr>
          <p:nvPr/>
        </p:nvPicPr>
        <p:blipFill rotWithShape="1">
          <a:blip r:embed="rId9" cstate="print">
            <a:extLst>
              <a:ext uri="{28A0092B-C50C-407E-A947-70E740481C1C}">
                <a14:useLocalDpi xmlns:a14="http://schemas.microsoft.com/office/drawing/2010/main" val="0"/>
              </a:ext>
            </a:extLst>
          </a:blip>
          <a:srcRect t="25160" b="18724"/>
          <a:stretch/>
        </p:blipFill>
        <p:spPr>
          <a:xfrm>
            <a:off x="778162" y="4551153"/>
            <a:ext cx="2049769" cy="2045907"/>
          </a:xfrm>
          <a:prstGeom prst="rect">
            <a:avLst/>
          </a:prstGeom>
        </p:spPr>
      </p:pic>
      <p:pic>
        <p:nvPicPr>
          <p:cNvPr id="22" name="Resim 21"/>
          <p:cNvPicPr>
            <a:picLocks noChangeAspect="1"/>
          </p:cNvPicPr>
          <p:nvPr/>
        </p:nvPicPr>
        <p:blipFill rotWithShape="1">
          <a:blip r:embed="rId10" cstate="print">
            <a:extLst>
              <a:ext uri="{28A0092B-C50C-407E-A947-70E740481C1C}">
                <a14:useLocalDpi xmlns:a14="http://schemas.microsoft.com/office/drawing/2010/main" val="0"/>
              </a:ext>
            </a:extLst>
          </a:blip>
          <a:srcRect t="25623" b="17681"/>
          <a:stretch/>
        </p:blipFill>
        <p:spPr>
          <a:xfrm>
            <a:off x="4167679" y="4482500"/>
            <a:ext cx="2024876" cy="2041939"/>
          </a:xfrm>
          <a:prstGeom prst="rect">
            <a:avLst/>
          </a:prstGeom>
        </p:spPr>
      </p:pic>
      <p:pic>
        <p:nvPicPr>
          <p:cNvPr id="24" name="Resim 23"/>
          <p:cNvPicPr>
            <a:picLocks noChangeAspect="1"/>
          </p:cNvPicPr>
          <p:nvPr/>
        </p:nvPicPr>
        <p:blipFill rotWithShape="1">
          <a:blip r:embed="rId11" cstate="print">
            <a:extLst>
              <a:ext uri="{28A0092B-C50C-407E-A947-70E740481C1C}">
                <a14:useLocalDpi xmlns:a14="http://schemas.microsoft.com/office/drawing/2010/main" val="0"/>
              </a:ext>
            </a:extLst>
          </a:blip>
          <a:srcRect t="23536" b="20232"/>
          <a:stretch/>
        </p:blipFill>
        <p:spPr>
          <a:xfrm>
            <a:off x="10032241" y="913204"/>
            <a:ext cx="1842731" cy="1843059"/>
          </a:xfrm>
          <a:prstGeom prst="rect">
            <a:avLst/>
          </a:prstGeom>
        </p:spPr>
      </p:pic>
      <p:pic>
        <p:nvPicPr>
          <p:cNvPr id="25" name="Resim 24"/>
          <p:cNvPicPr>
            <a:picLocks noChangeAspect="1"/>
          </p:cNvPicPr>
          <p:nvPr/>
        </p:nvPicPr>
        <p:blipFill rotWithShape="1">
          <a:blip r:embed="rId12" cstate="print">
            <a:extLst>
              <a:ext uri="{28A0092B-C50C-407E-A947-70E740481C1C}">
                <a14:useLocalDpi xmlns:a14="http://schemas.microsoft.com/office/drawing/2010/main" val="0"/>
              </a:ext>
            </a:extLst>
          </a:blip>
          <a:srcRect t="23188" b="27536"/>
          <a:stretch/>
        </p:blipFill>
        <p:spPr>
          <a:xfrm>
            <a:off x="7595367" y="4816967"/>
            <a:ext cx="2017964" cy="1768634"/>
          </a:xfrm>
          <a:prstGeom prst="rect">
            <a:avLst/>
          </a:prstGeom>
        </p:spPr>
      </p:pic>
      <p:pic>
        <p:nvPicPr>
          <p:cNvPr id="26" name="Resim 25"/>
          <p:cNvPicPr>
            <a:picLocks noChangeAspect="1"/>
          </p:cNvPicPr>
          <p:nvPr/>
        </p:nvPicPr>
        <p:blipFill rotWithShape="1">
          <a:blip r:embed="rId13" cstate="print">
            <a:extLst>
              <a:ext uri="{28A0092B-C50C-407E-A947-70E740481C1C}">
                <a14:useLocalDpi xmlns:a14="http://schemas.microsoft.com/office/drawing/2010/main" val="0"/>
              </a:ext>
            </a:extLst>
          </a:blip>
          <a:srcRect t="27131" b="15594"/>
          <a:stretch/>
        </p:blipFill>
        <p:spPr>
          <a:xfrm>
            <a:off x="9734434" y="4376549"/>
            <a:ext cx="1991639" cy="2028959"/>
          </a:xfrm>
          <a:prstGeom prst="rect">
            <a:avLst/>
          </a:prstGeom>
        </p:spPr>
      </p:pic>
      <p:pic>
        <p:nvPicPr>
          <p:cNvPr id="27" name="Resim 26"/>
          <p:cNvPicPr>
            <a:picLocks noChangeAspect="1"/>
          </p:cNvPicPr>
          <p:nvPr/>
        </p:nvPicPr>
        <p:blipFill rotWithShape="1">
          <a:blip r:embed="rId14" cstate="print">
            <a:extLst>
              <a:ext uri="{28A0092B-C50C-407E-A947-70E740481C1C}">
                <a14:useLocalDpi xmlns:a14="http://schemas.microsoft.com/office/drawing/2010/main" val="0"/>
              </a:ext>
            </a:extLst>
          </a:blip>
          <a:srcRect t="24377" b="14058"/>
          <a:stretch/>
        </p:blipFill>
        <p:spPr>
          <a:xfrm>
            <a:off x="8070019" y="2686927"/>
            <a:ext cx="2149316" cy="2353587"/>
          </a:xfrm>
          <a:prstGeom prst="rect">
            <a:avLst/>
          </a:prstGeom>
        </p:spPr>
      </p:pic>
      <p:pic>
        <p:nvPicPr>
          <p:cNvPr id="28" name="Resim 27"/>
          <p:cNvPicPr>
            <a:picLocks noChangeAspect="1"/>
          </p:cNvPicPr>
          <p:nvPr/>
        </p:nvPicPr>
        <p:blipFill rotWithShape="1">
          <a:blip r:embed="rId15" cstate="print">
            <a:extLst>
              <a:ext uri="{28A0092B-C50C-407E-A947-70E740481C1C}">
                <a14:useLocalDpi xmlns:a14="http://schemas.microsoft.com/office/drawing/2010/main" val="0"/>
              </a:ext>
            </a:extLst>
          </a:blip>
          <a:srcRect l="-413" t="22684" r="413" b="21084"/>
          <a:stretch/>
        </p:blipFill>
        <p:spPr>
          <a:xfrm>
            <a:off x="5409250" y="738347"/>
            <a:ext cx="2192382" cy="2192772"/>
          </a:xfrm>
          <a:prstGeom prst="rect">
            <a:avLst/>
          </a:prstGeom>
        </p:spPr>
      </p:pic>
      <p:pic>
        <p:nvPicPr>
          <p:cNvPr id="8" name="Resim 7"/>
          <p:cNvPicPr>
            <a:picLocks noChangeAspect="1"/>
          </p:cNvPicPr>
          <p:nvPr/>
        </p:nvPicPr>
        <p:blipFill rotWithShape="1">
          <a:blip r:embed="rId16" cstate="print">
            <a:extLst>
              <a:ext uri="{28A0092B-C50C-407E-A947-70E740481C1C}">
                <a14:useLocalDpi xmlns:a14="http://schemas.microsoft.com/office/drawing/2010/main" val="0"/>
              </a:ext>
            </a:extLst>
          </a:blip>
          <a:srcRect t="23536" b="20232"/>
          <a:stretch/>
        </p:blipFill>
        <p:spPr>
          <a:xfrm>
            <a:off x="1991204" y="2197547"/>
            <a:ext cx="1884124" cy="1884459"/>
          </a:xfrm>
          <a:prstGeom prst="rect">
            <a:avLst/>
          </a:prstGeom>
        </p:spPr>
      </p:pic>
      <p:pic>
        <p:nvPicPr>
          <p:cNvPr id="17" name="Resim 16"/>
          <p:cNvPicPr>
            <a:picLocks noChangeAspect="1"/>
          </p:cNvPicPr>
          <p:nvPr/>
        </p:nvPicPr>
        <p:blipFill rotWithShape="1">
          <a:blip r:embed="rId17" cstate="print">
            <a:extLst>
              <a:ext uri="{28A0092B-C50C-407E-A947-70E740481C1C}">
                <a14:useLocalDpi xmlns:a14="http://schemas.microsoft.com/office/drawing/2010/main" val="0"/>
              </a:ext>
            </a:extLst>
          </a:blip>
          <a:srcRect t="19246" b="24870"/>
          <a:stretch/>
        </p:blipFill>
        <p:spPr>
          <a:xfrm>
            <a:off x="2347057" y="3837437"/>
            <a:ext cx="1884098" cy="1872777"/>
          </a:xfrm>
          <a:prstGeom prst="rect">
            <a:avLst/>
          </a:prstGeom>
        </p:spPr>
      </p:pic>
      <p:pic>
        <p:nvPicPr>
          <p:cNvPr id="19" name="Resim 18"/>
          <p:cNvPicPr>
            <a:picLocks noChangeAspect="1"/>
          </p:cNvPicPr>
          <p:nvPr/>
        </p:nvPicPr>
        <p:blipFill rotWithShape="1">
          <a:blip r:embed="rId18" cstate="print">
            <a:extLst>
              <a:ext uri="{28A0092B-C50C-407E-A947-70E740481C1C}">
                <a14:useLocalDpi xmlns:a14="http://schemas.microsoft.com/office/drawing/2010/main" val="0"/>
              </a:ext>
            </a:extLst>
          </a:blip>
          <a:srcRect t="16927" b="12811"/>
          <a:stretch/>
        </p:blipFill>
        <p:spPr>
          <a:xfrm>
            <a:off x="6414382" y="2361275"/>
            <a:ext cx="1501129" cy="1875971"/>
          </a:xfrm>
          <a:prstGeom prst="rect">
            <a:avLst/>
          </a:prstGeom>
        </p:spPr>
      </p:pic>
      <p:pic>
        <p:nvPicPr>
          <p:cNvPr id="18" name="Resim 17"/>
          <p:cNvPicPr>
            <a:picLocks noChangeAspect="1"/>
          </p:cNvPicPr>
          <p:nvPr/>
        </p:nvPicPr>
        <p:blipFill rotWithShape="1">
          <a:blip r:embed="rId19" cstate="print">
            <a:extLst>
              <a:ext uri="{28A0092B-C50C-407E-A947-70E740481C1C}">
                <a14:useLocalDpi xmlns:a14="http://schemas.microsoft.com/office/drawing/2010/main" val="0"/>
              </a:ext>
            </a:extLst>
          </a:blip>
          <a:srcRect t="33160" b="11072"/>
          <a:stretch/>
        </p:blipFill>
        <p:spPr>
          <a:xfrm>
            <a:off x="4365014" y="2503772"/>
            <a:ext cx="1888016" cy="1872777"/>
          </a:xfrm>
          <a:prstGeom prst="rect">
            <a:avLst/>
          </a:prstGeom>
        </p:spPr>
      </p:pic>
      <p:pic>
        <p:nvPicPr>
          <p:cNvPr id="23" name="Resim 22"/>
          <p:cNvPicPr>
            <a:picLocks noChangeAspect="1"/>
          </p:cNvPicPr>
          <p:nvPr/>
        </p:nvPicPr>
        <p:blipFill rotWithShape="1">
          <a:blip r:embed="rId20" cstate="print">
            <a:extLst>
              <a:ext uri="{28A0092B-C50C-407E-A947-70E740481C1C}">
                <a14:useLocalDpi xmlns:a14="http://schemas.microsoft.com/office/drawing/2010/main" val="0"/>
              </a:ext>
            </a:extLst>
          </a:blip>
          <a:srcRect t="28174" b="15826"/>
          <a:stretch/>
        </p:blipFill>
        <p:spPr>
          <a:xfrm>
            <a:off x="6123694" y="4234265"/>
            <a:ext cx="1644460" cy="1637970"/>
          </a:xfrm>
          <a:prstGeom prst="rect">
            <a:avLst/>
          </a:prstGeom>
        </p:spPr>
      </p:pic>
      <p:sp>
        <p:nvSpPr>
          <p:cNvPr id="29"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Tree>
    <p:extLst>
      <p:ext uri="{BB962C8B-B14F-4D97-AF65-F5344CB8AC3E}">
        <p14:creationId xmlns:p14="http://schemas.microsoft.com/office/powerpoint/2010/main" val="6092206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pic>
        <p:nvPicPr>
          <p:cNvPr id="65" name="Resi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2290" y="605732"/>
            <a:ext cx="1239981" cy="645823"/>
          </a:xfrm>
          <a:prstGeom prst="rect">
            <a:avLst/>
          </a:prstGeom>
        </p:spPr>
      </p:pic>
      <p:sp>
        <p:nvSpPr>
          <p:cNvPr id="5" name="Metin kutusu 5"/>
          <p:cNvSpPr txBox="1"/>
          <p:nvPr/>
        </p:nvSpPr>
        <p:spPr>
          <a:xfrm>
            <a:off x="845507" y="1504581"/>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pic>
        <p:nvPicPr>
          <p:cNvPr id="6" name="Picture 8">
            <a:extLst>
              <a:ext uri="{FF2B5EF4-FFF2-40B4-BE49-F238E27FC236}">
                <a16:creationId xmlns:a16="http://schemas.microsoft.com/office/drawing/2014/main" id="{3844148E-CA96-4517-849C-AEC3ECA3C1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8484" y="2036557"/>
            <a:ext cx="6884614" cy="2786288"/>
          </a:xfrm>
          <a:prstGeom prst="rect">
            <a:avLst/>
          </a:prstGeom>
        </p:spPr>
      </p:pic>
    </p:spTree>
    <p:extLst>
      <p:ext uri="{BB962C8B-B14F-4D97-AF65-F5344CB8AC3E}">
        <p14:creationId xmlns:p14="http://schemas.microsoft.com/office/powerpoint/2010/main" val="4022137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pic>
        <p:nvPicPr>
          <p:cNvPr id="65" name="Resi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2290" y="605732"/>
            <a:ext cx="1239981" cy="645823"/>
          </a:xfrm>
          <a:prstGeom prst="rect">
            <a:avLst/>
          </a:prstGeom>
        </p:spPr>
      </p:pic>
      <p:sp>
        <p:nvSpPr>
          <p:cNvPr id="5" name="Metin kutusu 5"/>
          <p:cNvSpPr txBox="1"/>
          <p:nvPr/>
        </p:nvSpPr>
        <p:spPr>
          <a:xfrm>
            <a:off x="815787" y="1672620"/>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pic>
        <p:nvPicPr>
          <p:cNvPr id="6" name="Resim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5676" y="2996024"/>
            <a:ext cx="6380645" cy="3589112"/>
          </a:xfrm>
          <a:prstGeom prst="rect">
            <a:avLst/>
          </a:prstGeom>
        </p:spPr>
      </p:pic>
      <p:sp>
        <p:nvSpPr>
          <p:cNvPr id="7" name="Metin kutusu 11"/>
          <p:cNvSpPr txBox="1"/>
          <p:nvPr/>
        </p:nvSpPr>
        <p:spPr>
          <a:xfrm>
            <a:off x="815787" y="1174461"/>
            <a:ext cx="3917685" cy="369332"/>
          </a:xfrm>
          <a:prstGeom prst="rect">
            <a:avLst/>
          </a:prstGeom>
          <a:noFill/>
        </p:spPr>
        <p:txBody>
          <a:bodyPr wrap="square" rtlCol="0">
            <a:spAutoFit/>
          </a:bodyPr>
          <a:lstStyle/>
          <a:p>
            <a:r>
              <a:rPr lang="tr-TR" dirty="0"/>
              <a:t>Bir </a:t>
            </a:r>
            <a:r>
              <a:rPr lang="tr-TR" dirty="0" err="1"/>
              <a:t>Spark</a:t>
            </a:r>
            <a:r>
              <a:rPr lang="tr-TR" dirty="0"/>
              <a:t> projesini 3 aşamaya bölebiliriz</a:t>
            </a:r>
          </a:p>
        </p:txBody>
      </p:sp>
      <p:sp>
        <p:nvSpPr>
          <p:cNvPr id="8" name="Metin kutusu 12"/>
          <p:cNvSpPr txBox="1"/>
          <p:nvPr/>
        </p:nvSpPr>
        <p:spPr>
          <a:xfrm>
            <a:off x="1139983" y="1655937"/>
            <a:ext cx="8203522" cy="369332"/>
          </a:xfrm>
          <a:prstGeom prst="rect">
            <a:avLst/>
          </a:prstGeom>
          <a:noFill/>
        </p:spPr>
        <p:txBody>
          <a:bodyPr wrap="square" rtlCol="0">
            <a:spAutoFit/>
          </a:bodyPr>
          <a:lstStyle/>
          <a:p>
            <a:r>
              <a:rPr lang="tr-TR" dirty="0"/>
              <a:t>Okuma: </a:t>
            </a:r>
            <a:r>
              <a:rPr lang="tr-TR" dirty="0" err="1"/>
              <a:t>Apache</a:t>
            </a:r>
            <a:r>
              <a:rPr lang="tr-TR" dirty="0"/>
              <a:t> </a:t>
            </a:r>
            <a:r>
              <a:rPr lang="tr-TR" dirty="0" err="1"/>
              <a:t>Spark</a:t>
            </a:r>
            <a:r>
              <a:rPr lang="tr-TR" dirty="0"/>
              <a:t> bir çok veri kaynağından </a:t>
            </a:r>
            <a:r>
              <a:rPr lang="tr-TR" dirty="0" err="1"/>
              <a:t>static</a:t>
            </a:r>
            <a:r>
              <a:rPr lang="tr-TR" dirty="0"/>
              <a:t> ve </a:t>
            </a:r>
            <a:r>
              <a:rPr lang="tr-TR" dirty="0" err="1"/>
              <a:t>streaming</a:t>
            </a:r>
            <a:r>
              <a:rPr lang="tr-TR" dirty="0"/>
              <a:t> olarak okuyabilir</a:t>
            </a:r>
          </a:p>
        </p:txBody>
      </p:sp>
      <p:sp>
        <p:nvSpPr>
          <p:cNvPr id="9" name="Metin kutusu 13"/>
          <p:cNvSpPr txBox="1"/>
          <p:nvPr/>
        </p:nvSpPr>
        <p:spPr>
          <a:xfrm>
            <a:off x="815787" y="2154096"/>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11" name="Metin kutusu 14"/>
          <p:cNvSpPr txBox="1"/>
          <p:nvPr/>
        </p:nvSpPr>
        <p:spPr>
          <a:xfrm>
            <a:off x="1139983" y="2137413"/>
            <a:ext cx="8203522" cy="646331"/>
          </a:xfrm>
          <a:prstGeom prst="rect">
            <a:avLst/>
          </a:prstGeom>
          <a:noFill/>
        </p:spPr>
        <p:txBody>
          <a:bodyPr wrap="square" rtlCol="0">
            <a:spAutoFit/>
          </a:bodyPr>
          <a:lstStyle/>
          <a:p>
            <a:r>
              <a:rPr lang="tr-TR" dirty="0"/>
              <a:t>Analiz: Oluşturulan analiz senaryosuna göre </a:t>
            </a:r>
            <a:r>
              <a:rPr lang="tr-TR" dirty="0" err="1"/>
              <a:t>Spark</a:t>
            </a:r>
            <a:r>
              <a:rPr lang="tr-TR" dirty="0"/>
              <a:t> SQL, </a:t>
            </a:r>
            <a:r>
              <a:rPr lang="tr-TR" dirty="0" err="1"/>
              <a:t>Spark</a:t>
            </a:r>
            <a:r>
              <a:rPr lang="tr-TR" dirty="0"/>
              <a:t> </a:t>
            </a:r>
            <a:r>
              <a:rPr lang="tr-TR" dirty="0" err="1"/>
              <a:t>Streaming</a:t>
            </a:r>
            <a:r>
              <a:rPr lang="tr-TR" dirty="0"/>
              <a:t> ya da </a:t>
            </a:r>
            <a:r>
              <a:rPr lang="tr-TR" dirty="0" err="1"/>
              <a:t>Spark</a:t>
            </a:r>
            <a:r>
              <a:rPr lang="tr-TR" dirty="0"/>
              <a:t> </a:t>
            </a:r>
            <a:r>
              <a:rPr lang="tr-TR" dirty="0" err="1"/>
              <a:t>MLLib</a:t>
            </a:r>
            <a:r>
              <a:rPr lang="tr-TR" dirty="0"/>
              <a:t> modülleri tercih edilerek istenen analiz yapılır</a:t>
            </a:r>
          </a:p>
        </p:txBody>
      </p:sp>
      <p:sp>
        <p:nvSpPr>
          <p:cNvPr id="12" name="Metin kutusu 15"/>
          <p:cNvSpPr txBox="1"/>
          <p:nvPr/>
        </p:nvSpPr>
        <p:spPr>
          <a:xfrm>
            <a:off x="815787" y="2895888"/>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13" name="Metin kutusu 16"/>
          <p:cNvSpPr txBox="1"/>
          <p:nvPr/>
        </p:nvSpPr>
        <p:spPr>
          <a:xfrm>
            <a:off x="1139983" y="2879205"/>
            <a:ext cx="8203522" cy="369332"/>
          </a:xfrm>
          <a:prstGeom prst="rect">
            <a:avLst/>
          </a:prstGeom>
          <a:noFill/>
        </p:spPr>
        <p:txBody>
          <a:bodyPr wrap="square" rtlCol="0">
            <a:spAutoFit/>
          </a:bodyPr>
          <a:lstStyle/>
          <a:p>
            <a:r>
              <a:rPr lang="tr-TR" dirty="0"/>
              <a:t>Yazma: Analiz sonuçları bir çok </a:t>
            </a:r>
            <a:r>
              <a:rPr lang="tr-TR" dirty="0" err="1"/>
              <a:t>veritabanına</a:t>
            </a:r>
            <a:r>
              <a:rPr lang="tr-TR" dirty="0"/>
              <a:t> istenen formatta yazılabilir</a:t>
            </a:r>
          </a:p>
        </p:txBody>
      </p:sp>
    </p:spTree>
    <p:extLst>
      <p:ext uri="{BB962C8B-B14F-4D97-AF65-F5344CB8AC3E}">
        <p14:creationId xmlns:p14="http://schemas.microsoft.com/office/powerpoint/2010/main" val="41921035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pic>
        <p:nvPicPr>
          <p:cNvPr id="65" name="Resi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2290" y="605732"/>
            <a:ext cx="1239981" cy="645823"/>
          </a:xfrm>
          <a:prstGeom prst="rect">
            <a:avLst/>
          </a:prstGeom>
        </p:spPr>
      </p:pic>
      <p:pic>
        <p:nvPicPr>
          <p:cNvPr id="5" name="Resim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7329" y="1324707"/>
            <a:ext cx="9157339" cy="5151002"/>
          </a:xfrm>
          <a:prstGeom prst="rect">
            <a:avLst/>
          </a:prstGeom>
        </p:spPr>
      </p:pic>
    </p:spTree>
    <p:extLst>
      <p:ext uri="{BB962C8B-B14F-4D97-AF65-F5344CB8AC3E}">
        <p14:creationId xmlns:p14="http://schemas.microsoft.com/office/powerpoint/2010/main" val="10720076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
        <p:nvSpPr>
          <p:cNvPr id="6" name="Metin kutusu 4"/>
          <p:cNvSpPr txBox="1"/>
          <p:nvPr/>
        </p:nvSpPr>
        <p:spPr>
          <a:xfrm>
            <a:off x="1228724" y="1689123"/>
            <a:ext cx="9146391" cy="646331"/>
          </a:xfrm>
          <a:prstGeom prst="rect">
            <a:avLst/>
          </a:prstGeom>
          <a:noFill/>
        </p:spPr>
        <p:txBody>
          <a:bodyPr wrap="square" rtlCol="0">
            <a:spAutoFit/>
          </a:bodyPr>
          <a:lstStyle/>
          <a:p>
            <a:r>
              <a:rPr lang="tr-TR" dirty="0" err="1"/>
              <a:t>Apache</a:t>
            </a:r>
            <a:r>
              <a:rPr lang="tr-TR" dirty="0"/>
              <a:t> Kafka, </a:t>
            </a:r>
            <a:r>
              <a:rPr lang="tr-TR" dirty="0" err="1"/>
              <a:t>LinkedIn</a:t>
            </a:r>
            <a:r>
              <a:rPr lang="tr-TR" dirty="0"/>
              <a:t> tarafından geliştirilmiş, şu an </a:t>
            </a:r>
            <a:r>
              <a:rPr lang="tr-TR" dirty="0" err="1"/>
              <a:t>Apache</a:t>
            </a:r>
            <a:r>
              <a:rPr lang="tr-TR" dirty="0"/>
              <a:t> yönetiminde açık kaynak olarak çoğunlukla </a:t>
            </a:r>
            <a:r>
              <a:rPr lang="tr-TR" dirty="0" err="1"/>
              <a:t>Confluent</a:t>
            </a:r>
            <a:r>
              <a:rPr lang="tr-TR" dirty="0"/>
              <a:t> şirketi tarafından bakımı ve geliştirimi yapılan bir projedir</a:t>
            </a:r>
          </a:p>
        </p:txBody>
      </p:sp>
      <p:sp>
        <p:nvSpPr>
          <p:cNvPr id="7" name="Metin kutusu 5"/>
          <p:cNvSpPr txBox="1"/>
          <p:nvPr/>
        </p:nvSpPr>
        <p:spPr>
          <a:xfrm>
            <a:off x="854651" y="1705749"/>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8" name="Metin kutusu 7"/>
          <p:cNvSpPr txBox="1"/>
          <p:nvPr/>
        </p:nvSpPr>
        <p:spPr>
          <a:xfrm>
            <a:off x="1228724" y="2506565"/>
            <a:ext cx="9146391" cy="369332"/>
          </a:xfrm>
          <a:prstGeom prst="rect">
            <a:avLst/>
          </a:prstGeom>
          <a:noFill/>
        </p:spPr>
        <p:txBody>
          <a:bodyPr wrap="square" rtlCol="0">
            <a:spAutoFit/>
          </a:bodyPr>
          <a:lstStyle/>
          <a:p>
            <a:r>
              <a:rPr lang="tr-TR" dirty="0"/>
              <a:t>Dağıtık (</a:t>
            </a:r>
            <a:r>
              <a:rPr lang="tr-TR" dirty="0" err="1"/>
              <a:t>distrubuted</a:t>
            </a:r>
            <a:r>
              <a:rPr lang="tr-TR" dirty="0"/>
              <a:t>) bir veri akış (</a:t>
            </a:r>
            <a:r>
              <a:rPr lang="tr-TR" dirty="0" err="1"/>
              <a:t>streaming</a:t>
            </a:r>
            <a:r>
              <a:rPr lang="tr-TR" dirty="0"/>
              <a:t>) mesajlaşma platformudur</a:t>
            </a:r>
          </a:p>
        </p:txBody>
      </p:sp>
      <p:sp>
        <p:nvSpPr>
          <p:cNvPr id="9" name="Metin kutusu 8"/>
          <p:cNvSpPr txBox="1"/>
          <p:nvPr/>
        </p:nvSpPr>
        <p:spPr>
          <a:xfrm>
            <a:off x="854651" y="2523191"/>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11" name="Metin kutusu 9"/>
          <p:cNvSpPr txBox="1"/>
          <p:nvPr/>
        </p:nvSpPr>
        <p:spPr>
          <a:xfrm>
            <a:off x="1228724" y="3058208"/>
            <a:ext cx="9146391" cy="369332"/>
          </a:xfrm>
          <a:prstGeom prst="rect">
            <a:avLst/>
          </a:prstGeom>
          <a:noFill/>
        </p:spPr>
        <p:txBody>
          <a:bodyPr wrap="square" rtlCol="0">
            <a:spAutoFit/>
          </a:bodyPr>
          <a:lstStyle/>
          <a:p>
            <a:r>
              <a:rPr lang="tr-TR"/>
              <a:t>Hataya dayanıklı, yatay olarak ölçeklenebilen, esnek bir mimariye sahiptir</a:t>
            </a:r>
            <a:endParaRPr lang="tr-TR" dirty="0"/>
          </a:p>
        </p:txBody>
      </p:sp>
      <p:sp>
        <p:nvSpPr>
          <p:cNvPr id="12" name="Metin kutusu 10"/>
          <p:cNvSpPr txBox="1"/>
          <p:nvPr/>
        </p:nvSpPr>
        <p:spPr>
          <a:xfrm>
            <a:off x="854651" y="3074834"/>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13" name="Metin kutusu 11"/>
          <p:cNvSpPr txBox="1"/>
          <p:nvPr/>
        </p:nvSpPr>
        <p:spPr>
          <a:xfrm>
            <a:off x="1228724" y="3609851"/>
            <a:ext cx="9146391" cy="646331"/>
          </a:xfrm>
          <a:prstGeom prst="rect">
            <a:avLst/>
          </a:prstGeom>
          <a:noFill/>
        </p:spPr>
        <p:txBody>
          <a:bodyPr wrap="square" rtlCol="0">
            <a:spAutoFit/>
          </a:bodyPr>
          <a:lstStyle/>
          <a:p>
            <a:r>
              <a:rPr lang="tr-TR" dirty="0"/>
              <a:t>Mesajlaşma sistemi (</a:t>
            </a:r>
            <a:r>
              <a:rPr lang="tr-TR" dirty="0" err="1"/>
              <a:t>messaging</a:t>
            </a:r>
            <a:r>
              <a:rPr lang="tr-TR" dirty="0"/>
              <a:t> </a:t>
            </a:r>
            <a:r>
              <a:rPr lang="tr-TR" dirty="0" err="1"/>
              <a:t>system</a:t>
            </a:r>
            <a:r>
              <a:rPr lang="tr-TR" dirty="0"/>
              <a:t>) olabilir, etkinlik takibi(</a:t>
            </a:r>
            <a:r>
              <a:rPr lang="tr-TR" dirty="0" err="1"/>
              <a:t>activity</a:t>
            </a:r>
            <a:r>
              <a:rPr lang="tr-TR" dirty="0"/>
              <a:t> </a:t>
            </a:r>
            <a:r>
              <a:rPr lang="tr-TR" dirty="0" err="1"/>
              <a:t>tracking</a:t>
            </a:r>
            <a:r>
              <a:rPr lang="tr-TR" dirty="0"/>
              <a:t>) için, uygulama </a:t>
            </a:r>
            <a:r>
              <a:rPr lang="tr-TR" dirty="0" err="1"/>
              <a:t>loglarını</a:t>
            </a:r>
            <a:r>
              <a:rPr lang="tr-TR" dirty="0"/>
              <a:t> toplamak için, sağladığı API ile </a:t>
            </a:r>
            <a:r>
              <a:rPr lang="tr-TR" dirty="0" err="1"/>
              <a:t>stream</a:t>
            </a:r>
            <a:r>
              <a:rPr lang="tr-TR" dirty="0"/>
              <a:t> </a:t>
            </a:r>
            <a:r>
              <a:rPr lang="tr-TR" dirty="0" err="1"/>
              <a:t>processing</a:t>
            </a:r>
            <a:r>
              <a:rPr lang="tr-TR" dirty="0"/>
              <a:t> amacıyla kullanılabilir</a:t>
            </a:r>
          </a:p>
        </p:txBody>
      </p:sp>
      <p:sp>
        <p:nvSpPr>
          <p:cNvPr id="14" name="Metin kutusu 12"/>
          <p:cNvSpPr txBox="1"/>
          <p:nvPr/>
        </p:nvSpPr>
        <p:spPr>
          <a:xfrm>
            <a:off x="854651" y="3626477"/>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15" name="Metin kutusu 13"/>
          <p:cNvSpPr txBox="1"/>
          <p:nvPr/>
        </p:nvSpPr>
        <p:spPr>
          <a:xfrm>
            <a:off x="1228724" y="4506569"/>
            <a:ext cx="9146391" cy="369332"/>
          </a:xfrm>
          <a:prstGeom prst="rect">
            <a:avLst/>
          </a:prstGeom>
          <a:noFill/>
        </p:spPr>
        <p:txBody>
          <a:bodyPr wrap="square" rtlCol="0">
            <a:spAutoFit/>
          </a:bodyPr>
          <a:lstStyle/>
          <a:p>
            <a:r>
              <a:rPr lang="tr-TR" dirty="0" err="1"/>
              <a:t>Resilient</a:t>
            </a:r>
            <a:r>
              <a:rPr lang="tr-TR" dirty="0"/>
              <a:t> mimarisi ve </a:t>
            </a:r>
            <a:r>
              <a:rPr lang="tr-TR" dirty="0" err="1"/>
              <a:t>retention</a:t>
            </a:r>
            <a:r>
              <a:rPr lang="tr-TR" dirty="0"/>
              <a:t> sistemi bulunmaktadır</a:t>
            </a:r>
          </a:p>
        </p:txBody>
      </p:sp>
      <p:sp>
        <p:nvSpPr>
          <p:cNvPr id="16" name="Metin kutusu 14"/>
          <p:cNvSpPr txBox="1"/>
          <p:nvPr/>
        </p:nvSpPr>
        <p:spPr>
          <a:xfrm>
            <a:off x="854651" y="4523195"/>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17" name="Metin kutusu 15"/>
          <p:cNvSpPr txBox="1"/>
          <p:nvPr/>
        </p:nvSpPr>
        <p:spPr>
          <a:xfrm>
            <a:off x="1228724" y="5126288"/>
            <a:ext cx="9146391" cy="646331"/>
          </a:xfrm>
          <a:prstGeom prst="rect">
            <a:avLst/>
          </a:prstGeom>
          <a:noFill/>
        </p:spPr>
        <p:txBody>
          <a:bodyPr wrap="square" rtlCol="0">
            <a:spAutoFit/>
          </a:bodyPr>
          <a:lstStyle/>
          <a:p>
            <a:r>
              <a:rPr lang="tr-TR" dirty="0"/>
              <a:t>Yüksek seviyede ölçeklenebilirdir (Yüzlerse broker-server oluşturabilir, saniyede milyonlarca </a:t>
            </a:r>
            <a:r>
              <a:rPr lang="tr-TR" dirty="0" err="1"/>
              <a:t>event</a:t>
            </a:r>
            <a:r>
              <a:rPr lang="tr-TR" dirty="0"/>
              <a:t> işlenebilir)</a:t>
            </a:r>
          </a:p>
        </p:txBody>
      </p:sp>
      <p:sp>
        <p:nvSpPr>
          <p:cNvPr id="18" name="Metin kutusu 16"/>
          <p:cNvSpPr txBox="1"/>
          <p:nvPr/>
        </p:nvSpPr>
        <p:spPr>
          <a:xfrm>
            <a:off x="854651" y="5142914"/>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pic>
        <p:nvPicPr>
          <p:cNvPr id="19" name="Resim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8632" y="636846"/>
            <a:ext cx="1698037" cy="892558"/>
          </a:xfrm>
          <a:prstGeom prst="rect">
            <a:avLst/>
          </a:prstGeom>
        </p:spPr>
      </p:pic>
    </p:spTree>
    <p:extLst>
      <p:ext uri="{BB962C8B-B14F-4D97-AF65-F5344CB8AC3E}">
        <p14:creationId xmlns:p14="http://schemas.microsoft.com/office/powerpoint/2010/main" val="10076495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pic>
        <p:nvPicPr>
          <p:cNvPr id="19" name="Resim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8632" y="636846"/>
            <a:ext cx="1698037" cy="892558"/>
          </a:xfrm>
          <a:prstGeom prst="rect">
            <a:avLst/>
          </a:prstGeom>
        </p:spPr>
      </p:pic>
      <p:pic>
        <p:nvPicPr>
          <p:cNvPr id="20" name="Resi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9146" y="2319900"/>
            <a:ext cx="599209" cy="599209"/>
          </a:xfrm>
          <a:prstGeom prst="rect">
            <a:avLst/>
          </a:prstGeom>
        </p:spPr>
      </p:pic>
      <p:sp>
        <p:nvSpPr>
          <p:cNvPr id="21" name="Yuvarlatılmış Dikdörtgen 17"/>
          <p:cNvSpPr/>
          <p:nvPr/>
        </p:nvSpPr>
        <p:spPr>
          <a:xfrm>
            <a:off x="2818017" y="1999355"/>
            <a:ext cx="1172095" cy="72320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500" dirty="0" err="1">
                <a:solidFill>
                  <a:schemeClr val="tx1"/>
                </a:solidFill>
              </a:rPr>
              <a:t>Customers</a:t>
            </a:r>
            <a:r>
              <a:rPr lang="tr-TR" sz="1500" dirty="0">
                <a:solidFill>
                  <a:schemeClr val="tx1"/>
                </a:solidFill>
              </a:rPr>
              <a:t> Service</a:t>
            </a:r>
          </a:p>
        </p:txBody>
      </p:sp>
      <p:sp>
        <p:nvSpPr>
          <p:cNvPr id="22" name="Yuvarlatılmış Dikdörtgen 18"/>
          <p:cNvSpPr/>
          <p:nvPr/>
        </p:nvSpPr>
        <p:spPr>
          <a:xfrm>
            <a:off x="2818016" y="3032526"/>
            <a:ext cx="1172095" cy="72320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dirty="0" err="1">
                <a:solidFill>
                  <a:schemeClr val="tx1"/>
                </a:solidFill>
              </a:rPr>
              <a:t>Transactions</a:t>
            </a:r>
            <a:r>
              <a:rPr lang="tr-TR" sz="1400" dirty="0">
                <a:solidFill>
                  <a:schemeClr val="tx1"/>
                </a:solidFill>
              </a:rPr>
              <a:t> Service</a:t>
            </a:r>
          </a:p>
        </p:txBody>
      </p:sp>
      <p:pic>
        <p:nvPicPr>
          <p:cNvPr id="23" name="Resim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55771" y="3372718"/>
            <a:ext cx="599209" cy="599209"/>
          </a:xfrm>
          <a:prstGeom prst="rect">
            <a:avLst/>
          </a:prstGeom>
        </p:spPr>
      </p:pic>
      <p:sp>
        <p:nvSpPr>
          <p:cNvPr id="24" name="Yuvarlatılmış Dikdörtgen 20"/>
          <p:cNvSpPr/>
          <p:nvPr/>
        </p:nvSpPr>
        <p:spPr>
          <a:xfrm>
            <a:off x="4366261" y="5156216"/>
            <a:ext cx="1172095" cy="72320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dirty="0" err="1">
                <a:solidFill>
                  <a:schemeClr val="tx1"/>
                </a:solidFill>
              </a:rPr>
              <a:t>Alert</a:t>
            </a:r>
            <a:endParaRPr lang="tr-TR" sz="1400" dirty="0">
              <a:solidFill>
                <a:schemeClr val="tx1"/>
              </a:solidFill>
            </a:endParaRPr>
          </a:p>
          <a:p>
            <a:pPr algn="ctr"/>
            <a:r>
              <a:rPr lang="tr-TR" sz="1400" dirty="0">
                <a:solidFill>
                  <a:schemeClr val="tx1"/>
                </a:solidFill>
              </a:rPr>
              <a:t> Service</a:t>
            </a:r>
          </a:p>
        </p:txBody>
      </p:sp>
      <p:pic>
        <p:nvPicPr>
          <p:cNvPr id="25" name="Resim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04016" y="5496408"/>
            <a:ext cx="599209" cy="599209"/>
          </a:xfrm>
          <a:prstGeom prst="rect">
            <a:avLst/>
          </a:prstGeom>
        </p:spPr>
      </p:pic>
      <p:sp>
        <p:nvSpPr>
          <p:cNvPr id="26" name="Yuvarlatılmış Dikdörtgen 26"/>
          <p:cNvSpPr/>
          <p:nvPr/>
        </p:nvSpPr>
        <p:spPr>
          <a:xfrm>
            <a:off x="2818016" y="4216815"/>
            <a:ext cx="1172095" cy="72320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00" dirty="0" err="1">
                <a:solidFill>
                  <a:schemeClr val="tx1"/>
                </a:solidFill>
              </a:rPr>
              <a:t>Subscriptions</a:t>
            </a:r>
            <a:endParaRPr lang="tr-TR" sz="1300" dirty="0">
              <a:solidFill>
                <a:schemeClr val="tx1"/>
              </a:solidFill>
            </a:endParaRPr>
          </a:p>
          <a:p>
            <a:pPr algn="ctr"/>
            <a:r>
              <a:rPr lang="tr-TR" sz="1300" dirty="0">
                <a:solidFill>
                  <a:schemeClr val="tx1"/>
                </a:solidFill>
              </a:rPr>
              <a:t> Service</a:t>
            </a:r>
          </a:p>
        </p:txBody>
      </p:sp>
      <p:pic>
        <p:nvPicPr>
          <p:cNvPr id="27" name="Resim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55771" y="4557007"/>
            <a:ext cx="599209" cy="599209"/>
          </a:xfrm>
          <a:prstGeom prst="rect">
            <a:avLst/>
          </a:prstGeom>
        </p:spPr>
      </p:pic>
      <p:sp>
        <p:nvSpPr>
          <p:cNvPr id="28" name="Yuvarlatılmış Dikdörtgen 28"/>
          <p:cNvSpPr/>
          <p:nvPr/>
        </p:nvSpPr>
        <p:spPr>
          <a:xfrm>
            <a:off x="7453052" y="4216815"/>
            <a:ext cx="1172095" cy="72320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dirty="0" err="1">
                <a:solidFill>
                  <a:schemeClr val="tx1"/>
                </a:solidFill>
              </a:rPr>
              <a:t>Messages</a:t>
            </a:r>
            <a:endParaRPr lang="tr-TR" sz="1400" dirty="0">
              <a:solidFill>
                <a:schemeClr val="tx1"/>
              </a:solidFill>
            </a:endParaRPr>
          </a:p>
          <a:p>
            <a:pPr algn="ctr"/>
            <a:r>
              <a:rPr lang="tr-TR" sz="1400" dirty="0">
                <a:solidFill>
                  <a:schemeClr val="tx1"/>
                </a:solidFill>
              </a:rPr>
              <a:t> Service</a:t>
            </a:r>
          </a:p>
        </p:txBody>
      </p:sp>
      <p:pic>
        <p:nvPicPr>
          <p:cNvPr id="29" name="Resim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90807" y="4557007"/>
            <a:ext cx="599209" cy="599209"/>
          </a:xfrm>
          <a:prstGeom prst="rect">
            <a:avLst/>
          </a:prstGeom>
        </p:spPr>
      </p:pic>
      <p:sp>
        <p:nvSpPr>
          <p:cNvPr id="30" name="Yuvarlatılmış Dikdörtgen 30"/>
          <p:cNvSpPr/>
          <p:nvPr/>
        </p:nvSpPr>
        <p:spPr>
          <a:xfrm>
            <a:off x="7453052" y="3061220"/>
            <a:ext cx="1172095" cy="72320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dirty="0" err="1">
                <a:solidFill>
                  <a:schemeClr val="tx1"/>
                </a:solidFill>
              </a:rPr>
              <a:t>Accounts</a:t>
            </a:r>
            <a:endParaRPr lang="tr-TR" sz="1400" dirty="0">
              <a:solidFill>
                <a:schemeClr val="tx1"/>
              </a:solidFill>
            </a:endParaRPr>
          </a:p>
          <a:p>
            <a:pPr algn="ctr"/>
            <a:r>
              <a:rPr lang="tr-TR" sz="1400" dirty="0">
                <a:solidFill>
                  <a:schemeClr val="tx1"/>
                </a:solidFill>
              </a:rPr>
              <a:t> Service</a:t>
            </a:r>
          </a:p>
        </p:txBody>
      </p:sp>
      <p:pic>
        <p:nvPicPr>
          <p:cNvPr id="31" name="Resim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90807" y="3401412"/>
            <a:ext cx="599209" cy="599209"/>
          </a:xfrm>
          <a:prstGeom prst="rect">
            <a:avLst/>
          </a:prstGeom>
        </p:spPr>
      </p:pic>
      <p:sp>
        <p:nvSpPr>
          <p:cNvPr id="32" name="Yuvarlatılmış Dikdörtgen 32"/>
          <p:cNvSpPr/>
          <p:nvPr/>
        </p:nvSpPr>
        <p:spPr>
          <a:xfrm>
            <a:off x="7453052" y="2035134"/>
            <a:ext cx="1172095" cy="72320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dirty="0" err="1">
                <a:solidFill>
                  <a:schemeClr val="tx1"/>
                </a:solidFill>
              </a:rPr>
              <a:t>Cards</a:t>
            </a:r>
            <a:endParaRPr lang="tr-TR" sz="1400" dirty="0">
              <a:solidFill>
                <a:schemeClr val="tx1"/>
              </a:solidFill>
            </a:endParaRPr>
          </a:p>
          <a:p>
            <a:pPr algn="ctr"/>
            <a:r>
              <a:rPr lang="tr-TR" sz="1400" dirty="0">
                <a:solidFill>
                  <a:schemeClr val="tx1"/>
                </a:solidFill>
              </a:rPr>
              <a:t> Service</a:t>
            </a:r>
          </a:p>
        </p:txBody>
      </p:sp>
      <p:pic>
        <p:nvPicPr>
          <p:cNvPr id="33" name="Resim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90807" y="2375326"/>
            <a:ext cx="599209" cy="599209"/>
          </a:xfrm>
          <a:prstGeom prst="rect">
            <a:avLst/>
          </a:prstGeom>
        </p:spPr>
      </p:pic>
      <p:pic>
        <p:nvPicPr>
          <p:cNvPr id="34" name="Resim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9006" y="1140607"/>
            <a:ext cx="621835" cy="621835"/>
          </a:xfrm>
          <a:prstGeom prst="rect">
            <a:avLst/>
          </a:prstGeom>
        </p:spPr>
      </p:pic>
      <p:pic>
        <p:nvPicPr>
          <p:cNvPr id="35" name="Resim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0323" y="3061220"/>
            <a:ext cx="618868" cy="725951"/>
          </a:xfrm>
          <a:prstGeom prst="rect">
            <a:avLst/>
          </a:prstGeom>
        </p:spPr>
      </p:pic>
      <p:pic>
        <p:nvPicPr>
          <p:cNvPr id="36" name="Resim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37506" y="5257588"/>
            <a:ext cx="621835" cy="621835"/>
          </a:xfrm>
          <a:prstGeom prst="rect">
            <a:avLst/>
          </a:prstGeom>
        </p:spPr>
      </p:pic>
      <p:pic>
        <p:nvPicPr>
          <p:cNvPr id="37" name="Resim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37505" y="1476331"/>
            <a:ext cx="621835" cy="621835"/>
          </a:xfrm>
          <a:prstGeom prst="rect">
            <a:avLst/>
          </a:prstGeom>
        </p:spPr>
      </p:pic>
      <p:pic>
        <p:nvPicPr>
          <p:cNvPr id="38" name="Resim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916" y="2872265"/>
            <a:ext cx="1000905" cy="1000905"/>
          </a:xfrm>
          <a:prstGeom prst="rect">
            <a:avLst/>
          </a:prstGeom>
        </p:spPr>
      </p:pic>
      <p:cxnSp>
        <p:nvCxnSpPr>
          <p:cNvPr id="39" name="Düz Ok Bağlayıcısı 41"/>
          <p:cNvCxnSpPr/>
          <p:nvPr/>
        </p:nvCxnSpPr>
        <p:spPr>
          <a:xfrm>
            <a:off x="1893810" y="3296140"/>
            <a:ext cx="759337" cy="22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Düz Ok Bağlayıcısı 44"/>
          <p:cNvCxnSpPr/>
          <p:nvPr/>
        </p:nvCxnSpPr>
        <p:spPr>
          <a:xfrm>
            <a:off x="1875690" y="3422823"/>
            <a:ext cx="777457" cy="92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Düz Ok Bağlayıcısı 47"/>
          <p:cNvCxnSpPr/>
          <p:nvPr/>
        </p:nvCxnSpPr>
        <p:spPr>
          <a:xfrm flipV="1">
            <a:off x="1893810" y="2481493"/>
            <a:ext cx="821920" cy="579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Düz Ok Bağlayıcısı 50"/>
          <p:cNvCxnSpPr/>
          <p:nvPr/>
        </p:nvCxnSpPr>
        <p:spPr>
          <a:xfrm>
            <a:off x="4151474" y="2494031"/>
            <a:ext cx="3034424" cy="1931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Düz Ok Bağlayıcısı 53"/>
          <p:cNvCxnSpPr/>
          <p:nvPr/>
        </p:nvCxnSpPr>
        <p:spPr>
          <a:xfrm>
            <a:off x="4151474" y="2518085"/>
            <a:ext cx="945832" cy="2503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Düz Ok Bağlayıcısı 56"/>
          <p:cNvCxnSpPr/>
          <p:nvPr/>
        </p:nvCxnSpPr>
        <p:spPr>
          <a:xfrm flipV="1">
            <a:off x="4184638" y="2481493"/>
            <a:ext cx="3120170" cy="12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Düz Ok Bağlayıcısı 60"/>
          <p:cNvCxnSpPr/>
          <p:nvPr/>
        </p:nvCxnSpPr>
        <p:spPr>
          <a:xfrm>
            <a:off x="4125021" y="3394129"/>
            <a:ext cx="3190212" cy="28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Düz Ok Bağlayıcısı 63"/>
          <p:cNvCxnSpPr/>
          <p:nvPr/>
        </p:nvCxnSpPr>
        <p:spPr>
          <a:xfrm>
            <a:off x="4125021" y="4578419"/>
            <a:ext cx="297113" cy="432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Düz Ok Bağlayıcısı 66"/>
          <p:cNvCxnSpPr/>
          <p:nvPr/>
        </p:nvCxnSpPr>
        <p:spPr>
          <a:xfrm>
            <a:off x="4151474" y="4578418"/>
            <a:ext cx="3077136" cy="56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Düz Ok Bağlayıcısı 69"/>
          <p:cNvCxnSpPr/>
          <p:nvPr/>
        </p:nvCxnSpPr>
        <p:spPr>
          <a:xfrm flipV="1">
            <a:off x="4125021" y="3558476"/>
            <a:ext cx="3103589" cy="980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Düz Ok Bağlayıcısı 71"/>
          <p:cNvCxnSpPr/>
          <p:nvPr/>
        </p:nvCxnSpPr>
        <p:spPr>
          <a:xfrm>
            <a:off x="4151474" y="3438416"/>
            <a:ext cx="3034424" cy="1107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Düz Ok Bağlayıcısı 74"/>
          <p:cNvCxnSpPr/>
          <p:nvPr/>
        </p:nvCxnSpPr>
        <p:spPr>
          <a:xfrm>
            <a:off x="8472612" y="5562081"/>
            <a:ext cx="660521" cy="6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Düz Ok Bağlayıcısı 78"/>
          <p:cNvCxnSpPr/>
          <p:nvPr/>
        </p:nvCxnSpPr>
        <p:spPr>
          <a:xfrm>
            <a:off x="8790016" y="4860532"/>
            <a:ext cx="547489" cy="48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Düz Ok Bağlayıcısı 81"/>
          <p:cNvCxnSpPr/>
          <p:nvPr/>
        </p:nvCxnSpPr>
        <p:spPr>
          <a:xfrm flipH="1">
            <a:off x="9838349" y="4000621"/>
            <a:ext cx="582812" cy="1155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Düz Ok Bağlayıcısı 84"/>
          <p:cNvCxnSpPr/>
          <p:nvPr/>
        </p:nvCxnSpPr>
        <p:spPr>
          <a:xfrm flipH="1" flipV="1">
            <a:off x="9881061" y="2319901"/>
            <a:ext cx="339898" cy="654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Düz Ok Bağlayıcısı 87"/>
          <p:cNvCxnSpPr/>
          <p:nvPr/>
        </p:nvCxnSpPr>
        <p:spPr>
          <a:xfrm>
            <a:off x="8025938" y="2845026"/>
            <a:ext cx="1" cy="187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Düz Ok Bağlayıcısı 92"/>
          <p:cNvCxnSpPr/>
          <p:nvPr/>
        </p:nvCxnSpPr>
        <p:spPr>
          <a:xfrm flipH="1">
            <a:off x="8039099" y="3871112"/>
            <a:ext cx="657" cy="306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Düz Ok Bağlayıcısı 94"/>
          <p:cNvCxnSpPr/>
          <p:nvPr/>
        </p:nvCxnSpPr>
        <p:spPr>
          <a:xfrm flipH="1">
            <a:off x="4366261" y="2725377"/>
            <a:ext cx="2981000" cy="1788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Yuvarlatılmış Dikdörtgen 99"/>
          <p:cNvSpPr/>
          <p:nvPr/>
        </p:nvSpPr>
        <p:spPr>
          <a:xfrm>
            <a:off x="5230140" y="1287436"/>
            <a:ext cx="893349" cy="377790"/>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err="1">
                <a:solidFill>
                  <a:schemeClr val="tx1"/>
                </a:solidFill>
              </a:rPr>
              <a:t>Reporting</a:t>
            </a:r>
            <a:endParaRPr lang="tr-TR" sz="1200" dirty="0">
              <a:solidFill>
                <a:schemeClr val="tx1"/>
              </a:solidFill>
            </a:endParaRPr>
          </a:p>
        </p:txBody>
      </p:sp>
      <p:sp>
        <p:nvSpPr>
          <p:cNvPr id="58" name="Yuvarlatılmış Dikdörtgen 100"/>
          <p:cNvSpPr/>
          <p:nvPr/>
        </p:nvSpPr>
        <p:spPr>
          <a:xfrm>
            <a:off x="6421884" y="1299170"/>
            <a:ext cx="893349" cy="377790"/>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a:solidFill>
                  <a:schemeClr val="tx1"/>
                </a:solidFill>
              </a:rPr>
              <a:t>Mail </a:t>
            </a:r>
            <a:r>
              <a:rPr lang="tr-TR" sz="1200" dirty="0" err="1">
                <a:solidFill>
                  <a:schemeClr val="tx1"/>
                </a:solidFill>
              </a:rPr>
              <a:t>Serv</a:t>
            </a:r>
            <a:endParaRPr lang="tr-TR" sz="1200" dirty="0">
              <a:solidFill>
                <a:schemeClr val="tx1"/>
              </a:solidFill>
            </a:endParaRPr>
          </a:p>
        </p:txBody>
      </p:sp>
      <p:sp>
        <p:nvSpPr>
          <p:cNvPr id="59" name="Yuvarlatılmış Dikdörtgen 101"/>
          <p:cNvSpPr/>
          <p:nvPr/>
        </p:nvSpPr>
        <p:spPr>
          <a:xfrm>
            <a:off x="7579263" y="1287436"/>
            <a:ext cx="893349" cy="377790"/>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100" dirty="0" err="1">
                <a:solidFill>
                  <a:schemeClr val="tx1"/>
                </a:solidFill>
              </a:rPr>
              <a:t>Monitoring</a:t>
            </a:r>
            <a:endParaRPr lang="tr-TR" sz="1100" dirty="0">
              <a:solidFill>
                <a:schemeClr val="tx1"/>
              </a:solidFill>
            </a:endParaRPr>
          </a:p>
        </p:txBody>
      </p:sp>
      <p:sp>
        <p:nvSpPr>
          <p:cNvPr id="60" name="Yuvarlatılmış Dikdörtgen 102"/>
          <p:cNvSpPr/>
          <p:nvPr/>
        </p:nvSpPr>
        <p:spPr>
          <a:xfrm>
            <a:off x="6131466" y="5382995"/>
            <a:ext cx="893349" cy="377790"/>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err="1">
                <a:solidFill>
                  <a:schemeClr val="tx1"/>
                </a:solidFill>
              </a:rPr>
              <a:t>Analytics</a:t>
            </a:r>
            <a:endParaRPr lang="tr-TR" sz="1200" dirty="0">
              <a:solidFill>
                <a:schemeClr val="tx1"/>
              </a:solidFill>
            </a:endParaRPr>
          </a:p>
        </p:txBody>
      </p:sp>
      <p:sp>
        <p:nvSpPr>
          <p:cNvPr id="61" name="Yuvarlatılmış Dikdörtgen 103"/>
          <p:cNvSpPr/>
          <p:nvPr/>
        </p:nvSpPr>
        <p:spPr>
          <a:xfrm>
            <a:off x="7315791" y="5382995"/>
            <a:ext cx="893349" cy="377790"/>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err="1">
                <a:solidFill>
                  <a:schemeClr val="tx1"/>
                </a:solidFill>
              </a:rPr>
              <a:t>Audit</a:t>
            </a:r>
            <a:endParaRPr lang="tr-TR" sz="1200" dirty="0">
              <a:solidFill>
                <a:schemeClr val="tx1"/>
              </a:solidFill>
            </a:endParaRPr>
          </a:p>
        </p:txBody>
      </p:sp>
      <p:cxnSp>
        <p:nvCxnSpPr>
          <p:cNvPr id="62" name="Düz Ok Bağlayıcısı 105"/>
          <p:cNvCxnSpPr/>
          <p:nvPr/>
        </p:nvCxnSpPr>
        <p:spPr>
          <a:xfrm flipV="1">
            <a:off x="5587085" y="1817074"/>
            <a:ext cx="1171165" cy="3345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Düz Ok Bağlayıcısı 108"/>
          <p:cNvCxnSpPr/>
          <p:nvPr/>
        </p:nvCxnSpPr>
        <p:spPr>
          <a:xfrm flipV="1">
            <a:off x="6758250" y="5341071"/>
            <a:ext cx="2285076" cy="11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Düz Ok Bağlayıcısı 111"/>
          <p:cNvCxnSpPr/>
          <p:nvPr/>
        </p:nvCxnSpPr>
        <p:spPr>
          <a:xfrm flipV="1">
            <a:off x="6681342" y="1707335"/>
            <a:ext cx="797107" cy="3550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Düz Ok Bağlayıcısı 115"/>
          <p:cNvCxnSpPr/>
          <p:nvPr/>
        </p:nvCxnSpPr>
        <p:spPr>
          <a:xfrm flipH="1" flipV="1">
            <a:off x="4697292" y="1488065"/>
            <a:ext cx="365995" cy="11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Düz Ok Bağlayıcısı 118"/>
          <p:cNvCxnSpPr/>
          <p:nvPr/>
        </p:nvCxnSpPr>
        <p:spPr>
          <a:xfrm flipV="1">
            <a:off x="4125021" y="1823760"/>
            <a:ext cx="111484" cy="21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Düz Ok Bağlayıcısı 120"/>
          <p:cNvCxnSpPr/>
          <p:nvPr/>
        </p:nvCxnSpPr>
        <p:spPr>
          <a:xfrm flipV="1">
            <a:off x="5230140" y="1787248"/>
            <a:ext cx="342616" cy="3248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Düz Ok Bağlayıcısı 125"/>
          <p:cNvCxnSpPr/>
          <p:nvPr/>
        </p:nvCxnSpPr>
        <p:spPr>
          <a:xfrm flipV="1">
            <a:off x="4182188" y="1786050"/>
            <a:ext cx="2194269" cy="695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Düz Ok Bağlayıcısı 128"/>
          <p:cNvCxnSpPr/>
          <p:nvPr/>
        </p:nvCxnSpPr>
        <p:spPr>
          <a:xfrm flipV="1">
            <a:off x="8730939" y="2041600"/>
            <a:ext cx="606566" cy="304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Düz Ok Bağlayıcısı 131"/>
          <p:cNvCxnSpPr/>
          <p:nvPr/>
        </p:nvCxnSpPr>
        <p:spPr>
          <a:xfrm flipV="1">
            <a:off x="8014164" y="1717567"/>
            <a:ext cx="11773" cy="281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Düz Ok Bağlayıcısı 134"/>
          <p:cNvCxnSpPr/>
          <p:nvPr/>
        </p:nvCxnSpPr>
        <p:spPr>
          <a:xfrm flipH="1" flipV="1">
            <a:off x="6923959" y="1823760"/>
            <a:ext cx="476727" cy="898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Düz Ok Bağlayıcısı 138"/>
          <p:cNvCxnSpPr/>
          <p:nvPr/>
        </p:nvCxnSpPr>
        <p:spPr>
          <a:xfrm flipH="1" flipV="1">
            <a:off x="5786503" y="1812194"/>
            <a:ext cx="1591471" cy="1545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Düz Ok Bağlayıcısı 141"/>
          <p:cNvCxnSpPr/>
          <p:nvPr/>
        </p:nvCxnSpPr>
        <p:spPr>
          <a:xfrm flipH="1" flipV="1">
            <a:off x="5702633" y="1861815"/>
            <a:ext cx="1625720" cy="2507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Düz Ok Bağlayıcısı 145"/>
          <p:cNvCxnSpPr/>
          <p:nvPr/>
        </p:nvCxnSpPr>
        <p:spPr>
          <a:xfrm flipV="1">
            <a:off x="8802873" y="2219668"/>
            <a:ext cx="726077" cy="1098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Metin kutusu 149"/>
          <p:cNvSpPr txBox="1"/>
          <p:nvPr/>
        </p:nvSpPr>
        <p:spPr>
          <a:xfrm>
            <a:off x="4141410" y="6188310"/>
            <a:ext cx="3323926" cy="369332"/>
          </a:xfrm>
          <a:prstGeom prst="rect">
            <a:avLst/>
          </a:prstGeom>
          <a:noFill/>
        </p:spPr>
        <p:txBody>
          <a:bodyPr wrap="square" rtlCol="0">
            <a:spAutoFit/>
          </a:bodyPr>
          <a:lstStyle/>
          <a:p>
            <a:r>
              <a:rPr lang="tr-TR" dirty="0" err="1"/>
              <a:t>Apache</a:t>
            </a:r>
            <a:r>
              <a:rPr lang="tr-TR" dirty="0"/>
              <a:t> Kafka’nın Tasarım Sebebi</a:t>
            </a:r>
          </a:p>
        </p:txBody>
      </p:sp>
    </p:spTree>
    <p:extLst>
      <p:ext uri="{BB962C8B-B14F-4D97-AF65-F5344CB8AC3E}">
        <p14:creationId xmlns:p14="http://schemas.microsoft.com/office/powerpoint/2010/main" val="167024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circle(in)">
                                      <p:cBhvr>
                                        <p:cTn id="10" dur="2000"/>
                                        <p:tgtEl>
                                          <p:spTgt spid="26"/>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circle(in)">
                                      <p:cBhvr>
                                        <p:cTn id="13" dur="2000"/>
                                        <p:tgtEl>
                                          <p:spTgt spid="2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circle(in)">
                                      <p:cBhvr>
                                        <p:cTn id="16" dur="2000"/>
                                        <p:tgtEl>
                                          <p:spTgt spid="21"/>
                                        </p:tgtEl>
                                      </p:cBhvr>
                                    </p:animEffect>
                                  </p:childTnLst>
                                </p:cTn>
                              </p:par>
                              <p:par>
                                <p:cTn id="17" presetID="6" presetClass="entr" presetSubtype="16"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circle(in)">
                                      <p:cBhvr>
                                        <p:cTn id="19" dur="2000"/>
                                        <p:tgtEl>
                                          <p:spTgt spid="20"/>
                                        </p:tgtEl>
                                      </p:cBhvr>
                                    </p:animEffect>
                                  </p:childTnLst>
                                </p:cTn>
                              </p:par>
                              <p:par>
                                <p:cTn id="20" presetID="6" presetClass="entr" presetSubtype="16"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circle(in)">
                                      <p:cBhvr>
                                        <p:cTn id="22" dur="2000"/>
                                        <p:tgtEl>
                                          <p:spTgt spid="23"/>
                                        </p:tgtEl>
                                      </p:cBhvr>
                                    </p:animEffect>
                                  </p:childTnLst>
                                </p:cTn>
                              </p:par>
                              <p:par>
                                <p:cTn id="23" presetID="6" presetClass="entr" presetSubtype="16"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circle(in)">
                                      <p:cBhvr>
                                        <p:cTn id="25" dur="2000"/>
                                        <p:tgtEl>
                                          <p:spTgt spid="27"/>
                                        </p:tgtEl>
                                      </p:cBhvr>
                                    </p:animEffect>
                                  </p:childTnLst>
                                </p:cTn>
                              </p:par>
                              <p:par>
                                <p:cTn id="26" presetID="6" presetClass="entr" presetSubtype="16"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circle(in)">
                                      <p:cBhvr>
                                        <p:cTn id="28" dur="2000"/>
                                        <p:tgtEl>
                                          <p:spTgt spid="25"/>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circle(in)">
                                      <p:cBhvr>
                                        <p:cTn id="31" dur="2000"/>
                                        <p:tgtEl>
                                          <p:spTgt spid="28"/>
                                        </p:tgtEl>
                                      </p:cBhvr>
                                    </p:animEffect>
                                  </p:childTnLst>
                                </p:cTn>
                              </p:par>
                              <p:par>
                                <p:cTn id="32" presetID="6" presetClass="entr" presetSubtype="16"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circle(in)">
                                      <p:cBhvr>
                                        <p:cTn id="34" dur="2000"/>
                                        <p:tgtEl>
                                          <p:spTgt spid="29"/>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circle(in)">
                                      <p:cBhvr>
                                        <p:cTn id="37" dur="2000"/>
                                        <p:tgtEl>
                                          <p:spTgt spid="30"/>
                                        </p:tgtEl>
                                      </p:cBhvr>
                                    </p:animEffect>
                                  </p:childTnLst>
                                </p:cTn>
                              </p:par>
                              <p:par>
                                <p:cTn id="38" presetID="6" presetClass="entr" presetSubtype="16"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circle(in)">
                                      <p:cBhvr>
                                        <p:cTn id="40" dur="2000"/>
                                        <p:tgtEl>
                                          <p:spTgt spid="31"/>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circle(in)">
                                      <p:cBhvr>
                                        <p:cTn id="43" dur="2000"/>
                                        <p:tgtEl>
                                          <p:spTgt spid="32"/>
                                        </p:tgtEl>
                                      </p:cBhvr>
                                    </p:animEffect>
                                  </p:childTnLst>
                                </p:cTn>
                              </p:par>
                              <p:par>
                                <p:cTn id="44" presetID="6" presetClass="entr" presetSubtype="16"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circle(in)">
                                      <p:cBhvr>
                                        <p:cTn id="46" dur="20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circle(in)">
                                      <p:cBhvr>
                                        <p:cTn id="51" dur="2000"/>
                                        <p:tgtEl>
                                          <p:spTgt spid="38"/>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circle(in)">
                                      <p:cBhvr>
                                        <p:cTn id="56" dur="2000"/>
                                        <p:tgtEl>
                                          <p:spTgt spid="34"/>
                                        </p:tgtEl>
                                      </p:cBhvr>
                                    </p:animEffect>
                                  </p:childTnLst>
                                </p:cTn>
                              </p:par>
                              <p:par>
                                <p:cTn id="57" presetID="6" presetClass="entr" presetSubtype="16"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circle(in)">
                                      <p:cBhvr>
                                        <p:cTn id="59" dur="2000"/>
                                        <p:tgtEl>
                                          <p:spTgt spid="37"/>
                                        </p:tgtEl>
                                      </p:cBhvr>
                                    </p:animEffect>
                                  </p:childTnLst>
                                </p:cTn>
                              </p:par>
                              <p:par>
                                <p:cTn id="60" presetID="6" presetClass="entr" presetSubtype="16"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circle(in)">
                                      <p:cBhvr>
                                        <p:cTn id="62" dur="2000"/>
                                        <p:tgtEl>
                                          <p:spTgt spid="36"/>
                                        </p:tgtEl>
                                      </p:cBhvr>
                                    </p:animEffect>
                                  </p:childTnLst>
                                </p:cTn>
                              </p:par>
                              <p:par>
                                <p:cTn id="63" presetID="6" presetClass="entr" presetSubtype="16"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circle(in)">
                                      <p:cBhvr>
                                        <p:cTn id="65" dur="200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down)">
                                      <p:cBhvr>
                                        <p:cTn id="70" dur="500"/>
                                        <p:tgtEl>
                                          <p:spTgt spid="41"/>
                                        </p:tgtEl>
                                      </p:cBhvr>
                                    </p:animEffect>
                                  </p:childTnLst>
                                </p:cTn>
                              </p:par>
                              <p:par>
                                <p:cTn id="71" presetID="22" presetClass="entr" presetSubtype="4"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down)">
                                      <p:cBhvr>
                                        <p:cTn id="73" dur="500"/>
                                        <p:tgtEl>
                                          <p:spTgt spid="39"/>
                                        </p:tgtEl>
                                      </p:cBhvr>
                                    </p:animEffect>
                                  </p:childTnLst>
                                </p:cTn>
                              </p:par>
                              <p:par>
                                <p:cTn id="74" presetID="22" presetClass="entr" presetSubtype="4"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wipe(down)">
                                      <p:cBhvr>
                                        <p:cTn id="76" dur="500"/>
                                        <p:tgtEl>
                                          <p:spTgt spid="4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wipe(down)">
                                      <p:cBhvr>
                                        <p:cTn id="81" dur="500"/>
                                        <p:tgtEl>
                                          <p:spTgt spid="44"/>
                                        </p:tgtEl>
                                      </p:cBhvr>
                                    </p:animEffect>
                                  </p:childTnLst>
                                </p:cTn>
                              </p:par>
                              <p:par>
                                <p:cTn id="82" presetID="22" presetClass="entr" presetSubtype="4" fill="hold" nodeType="with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wipe(down)">
                                      <p:cBhvr>
                                        <p:cTn id="84" dur="500"/>
                                        <p:tgtEl>
                                          <p:spTgt spid="45"/>
                                        </p:tgtEl>
                                      </p:cBhvr>
                                    </p:animEffect>
                                  </p:childTnLst>
                                </p:cTn>
                              </p:par>
                              <p:par>
                                <p:cTn id="85" presetID="22" presetClass="entr" presetSubtype="4"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wipe(down)">
                                      <p:cBhvr>
                                        <p:cTn id="87" dur="500"/>
                                        <p:tgtEl>
                                          <p:spTgt spid="49"/>
                                        </p:tgtEl>
                                      </p:cBhvr>
                                    </p:animEffect>
                                  </p:childTnLst>
                                </p:cTn>
                              </p:par>
                              <p:par>
                                <p:cTn id="88" presetID="22" presetClass="entr" presetSubtype="4" fill="hold" nodeType="with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wipe(down)">
                                      <p:cBhvr>
                                        <p:cTn id="90" dur="500"/>
                                        <p:tgtEl>
                                          <p:spTgt spid="46"/>
                                        </p:tgtEl>
                                      </p:cBhvr>
                                    </p:animEffect>
                                  </p:childTnLst>
                                </p:cTn>
                              </p:par>
                              <p:par>
                                <p:cTn id="91" presetID="22" presetClass="entr" presetSubtype="4" fill="hold" nodeType="with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down)">
                                      <p:cBhvr>
                                        <p:cTn id="93" dur="500"/>
                                        <p:tgtEl>
                                          <p:spTgt spid="47"/>
                                        </p:tgtEl>
                                      </p:cBhvr>
                                    </p:animEffect>
                                  </p:childTnLst>
                                </p:cTn>
                              </p:par>
                              <p:par>
                                <p:cTn id="94" presetID="22" presetClass="entr" presetSubtype="4" fill="hold" nodeType="with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wipe(down)">
                                      <p:cBhvr>
                                        <p:cTn id="96" dur="500"/>
                                        <p:tgtEl>
                                          <p:spTgt spid="56"/>
                                        </p:tgtEl>
                                      </p:cBhvr>
                                    </p:animEffect>
                                  </p:childTnLst>
                                </p:cTn>
                              </p:par>
                              <p:par>
                                <p:cTn id="97" presetID="22" presetClass="entr" presetSubtype="4" fill="hold" nodeType="withEffect">
                                  <p:stCondLst>
                                    <p:cond delay="0"/>
                                  </p:stCondLst>
                                  <p:childTnLst>
                                    <p:set>
                                      <p:cBhvr>
                                        <p:cTn id="98" dur="1" fill="hold">
                                          <p:stCondLst>
                                            <p:cond delay="0"/>
                                          </p:stCondLst>
                                        </p:cTn>
                                        <p:tgtEl>
                                          <p:spTgt spid="48"/>
                                        </p:tgtEl>
                                        <p:attrNameLst>
                                          <p:attrName>style.visibility</p:attrName>
                                        </p:attrNameLst>
                                      </p:cBhvr>
                                      <p:to>
                                        <p:strVal val="visible"/>
                                      </p:to>
                                    </p:set>
                                    <p:animEffect transition="in" filter="wipe(down)">
                                      <p:cBhvr>
                                        <p:cTn id="99" dur="500"/>
                                        <p:tgtEl>
                                          <p:spTgt spid="48"/>
                                        </p:tgtEl>
                                      </p:cBhvr>
                                    </p:animEffect>
                                  </p:childTnLst>
                                </p:cTn>
                              </p:par>
                              <p:par>
                                <p:cTn id="100" presetID="22" presetClass="entr" presetSubtype="4" fill="hold"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wipe(down)">
                                      <p:cBhvr>
                                        <p:cTn id="102" dur="500"/>
                                        <p:tgtEl>
                                          <p:spTgt spid="55"/>
                                        </p:tgtEl>
                                      </p:cBhvr>
                                    </p:animEffect>
                                  </p:childTnLst>
                                </p:cTn>
                              </p:par>
                              <p:par>
                                <p:cTn id="103" presetID="22" presetClass="entr" presetSubtype="4" fill="hold" nodeType="with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wipe(down)">
                                      <p:cBhvr>
                                        <p:cTn id="105" dur="500"/>
                                        <p:tgtEl>
                                          <p:spTgt spid="54"/>
                                        </p:tgtEl>
                                      </p:cBhvr>
                                    </p:animEffect>
                                  </p:childTnLst>
                                </p:cTn>
                              </p:par>
                              <p:par>
                                <p:cTn id="106" presetID="22" presetClass="entr" presetSubtype="4" fill="hold" nodeType="withEffect">
                                  <p:stCondLst>
                                    <p:cond delay="0"/>
                                  </p:stCondLst>
                                  <p:childTnLst>
                                    <p:set>
                                      <p:cBhvr>
                                        <p:cTn id="107" dur="1" fill="hold">
                                          <p:stCondLst>
                                            <p:cond delay="0"/>
                                          </p:stCondLst>
                                        </p:cTn>
                                        <p:tgtEl>
                                          <p:spTgt spid="69"/>
                                        </p:tgtEl>
                                        <p:attrNameLst>
                                          <p:attrName>style.visibility</p:attrName>
                                        </p:attrNameLst>
                                      </p:cBhvr>
                                      <p:to>
                                        <p:strVal val="visible"/>
                                      </p:to>
                                    </p:set>
                                    <p:animEffect transition="in" filter="wipe(down)">
                                      <p:cBhvr>
                                        <p:cTn id="108" dur="500"/>
                                        <p:tgtEl>
                                          <p:spTgt spid="69"/>
                                        </p:tgtEl>
                                      </p:cBhvr>
                                    </p:animEffect>
                                  </p:childTnLst>
                                </p:cTn>
                              </p:par>
                              <p:par>
                                <p:cTn id="109" presetID="22" presetClass="entr" presetSubtype="4" fill="hold" nodeType="withEffect">
                                  <p:stCondLst>
                                    <p:cond delay="0"/>
                                  </p:stCondLst>
                                  <p:childTnLst>
                                    <p:set>
                                      <p:cBhvr>
                                        <p:cTn id="110" dur="1" fill="hold">
                                          <p:stCondLst>
                                            <p:cond delay="0"/>
                                          </p:stCondLst>
                                        </p:cTn>
                                        <p:tgtEl>
                                          <p:spTgt spid="74"/>
                                        </p:tgtEl>
                                        <p:attrNameLst>
                                          <p:attrName>style.visibility</p:attrName>
                                        </p:attrNameLst>
                                      </p:cBhvr>
                                      <p:to>
                                        <p:strVal val="visible"/>
                                      </p:to>
                                    </p:set>
                                    <p:animEffect transition="in" filter="wipe(down)">
                                      <p:cBhvr>
                                        <p:cTn id="111" dur="500"/>
                                        <p:tgtEl>
                                          <p:spTgt spid="74"/>
                                        </p:tgtEl>
                                      </p:cBhvr>
                                    </p:animEffect>
                                  </p:childTnLst>
                                </p:cTn>
                              </p:par>
                              <p:par>
                                <p:cTn id="112" presetID="22" presetClass="entr" presetSubtype="4" fill="hold" nodeType="withEffect">
                                  <p:stCondLst>
                                    <p:cond delay="0"/>
                                  </p:stCondLst>
                                  <p:childTnLst>
                                    <p:set>
                                      <p:cBhvr>
                                        <p:cTn id="113" dur="1" fill="hold">
                                          <p:stCondLst>
                                            <p:cond delay="0"/>
                                          </p:stCondLst>
                                        </p:cTn>
                                        <p:tgtEl>
                                          <p:spTgt spid="53"/>
                                        </p:tgtEl>
                                        <p:attrNameLst>
                                          <p:attrName>style.visibility</p:attrName>
                                        </p:attrNameLst>
                                      </p:cBhvr>
                                      <p:to>
                                        <p:strVal val="visible"/>
                                      </p:to>
                                    </p:set>
                                    <p:animEffect transition="in" filter="wipe(down)">
                                      <p:cBhvr>
                                        <p:cTn id="114" dur="500"/>
                                        <p:tgtEl>
                                          <p:spTgt spid="53"/>
                                        </p:tgtEl>
                                      </p:cBhvr>
                                    </p:animEffect>
                                  </p:childTnLst>
                                </p:cTn>
                              </p:par>
                              <p:par>
                                <p:cTn id="115" presetID="22" presetClass="entr" presetSubtype="4" fill="hold" nodeType="withEffect">
                                  <p:stCondLst>
                                    <p:cond delay="0"/>
                                  </p:stCondLst>
                                  <p:childTnLst>
                                    <p:set>
                                      <p:cBhvr>
                                        <p:cTn id="116" dur="1" fill="hold">
                                          <p:stCondLst>
                                            <p:cond delay="0"/>
                                          </p:stCondLst>
                                        </p:cTn>
                                        <p:tgtEl>
                                          <p:spTgt spid="52"/>
                                        </p:tgtEl>
                                        <p:attrNameLst>
                                          <p:attrName>style.visibility</p:attrName>
                                        </p:attrNameLst>
                                      </p:cBhvr>
                                      <p:to>
                                        <p:strVal val="visible"/>
                                      </p:to>
                                    </p:set>
                                    <p:animEffect transition="in" filter="wipe(down)">
                                      <p:cBhvr>
                                        <p:cTn id="117" dur="500"/>
                                        <p:tgtEl>
                                          <p:spTgt spid="52"/>
                                        </p:tgtEl>
                                      </p:cBhvr>
                                    </p:animEffect>
                                  </p:childTnLst>
                                </p:cTn>
                              </p:par>
                              <p:par>
                                <p:cTn id="118" presetID="22" presetClass="entr" presetSubtype="4" fill="hold" nodeType="withEffect">
                                  <p:stCondLst>
                                    <p:cond delay="0"/>
                                  </p:stCondLst>
                                  <p:childTnLst>
                                    <p:set>
                                      <p:cBhvr>
                                        <p:cTn id="119" dur="1" fill="hold">
                                          <p:stCondLst>
                                            <p:cond delay="0"/>
                                          </p:stCondLst>
                                        </p:cTn>
                                        <p:tgtEl>
                                          <p:spTgt spid="51"/>
                                        </p:tgtEl>
                                        <p:attrNameLst>
                                          <p:attrName>style.visibility</p:attrName>
                                        </p:attrNameLst>
                                      </p:cBhvr>
                                      <p:to>
                                        <p:strVal val="visible"/>
                                      </p:to>
                                    </p:set>
                                    <p:animEffect transition="in" filter="wipe(down)">
                                      <p:cBhvr>
                                        <p:cTn id="120" dur="500"/>
                                        <p:tgtEl>
                                          <p:spTgt spid="51"/>
                                        </p:tgtEl>
                                      </p:cBhvr>
                                    </p:animEffect>
                                  </p:childTnLst>
                                </p:cTn>
                              </p:par>
                              <p:par>
                                <p:cTn id="121" presetID="22" presetClass="entr" presetSubtype="4" fill="hold"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wipe(down)">
                                      <p:cBhvr>
                                        <p:cTn id="123" dur="500"/>
                                        <p:tgtEl>
                                          <p:spTgt spid="42"/>
                                        </p:tgtEl>
                                      </p:cBhvr>
                                    </p:animEffect>
                                  </p:childTnLst>
                                </p:cTn>
                              </p:par>
                              <p:par>
                                <p:cTn id="124" presetID="22" presetClass="entr" presetSubtype="4" fill="hold"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wipe(down)">
                                      <p:cBhvr>
                                        <p:cTn id="126" dur="500"/>
                                        <p:tgtEl>
                                          <p:spTgt spid="43"/>
                                        </p:tgtEl>
                                      </p:cBhvr>
                                    </p:animEffect>
                                  </p:childTnLst>
                                </p:cTn>
                              </p:par>
                            </p:childTnLst>
                          </p:cTn>
                        </p:par>
                      </p:childTnLst>
                    </p:cTn>
                  </p:par>
                  <p:par>
                    <p:cTn id="127" fill="hold">
                      <p:stCondLst>
                        <p:cond delay="indefinite"/>
                      </p:stCondLst>
                      <p:childTnLst>
                        <p:par>
                          <p:cTn id="128" fill="hold">
                            <p:stCondLst>
                              <p:cond delay="0"/>
                            </p:stCondLst>
                            <p:childTnLst>
                              <p:par>
                                <p:cTn id="129" presetID="6" presetClass="entr" presetSubtype="16" fill="hold" grpId="0" nodeType="clickEffect">
                                  <p:stCondLst>
                                    <p:cond delay="0"/>
                                  </p:stCondLst>
                                  <p:childTnLst>
                                    <p:set>
                                      <p:cBhvr>
                                        <p:cTn id="130" dur="1" fill="hold">
                                          <p:stCondLst>
                                            <p:cond delay="0"/>
                                          </p:stCondLst>
                                        </p:cTn>
                                        <p:tgtEl>
                                          <p:spTgt spid="57"/>
                                        </p:tgtEl>
                                        <p:attrNameLst>
                                          <p:attrName>style.visibility</p:attrName>
                                        </p:attrNameLst>
                                      </p:cBhvr>
                                      <p:to>
                                        <p:strVal val="visible"/>
                                      </p:to>
                                    </p:set>
                                    <p:animEffect transition="in" filter="circle(in)">
                                      <p:cBhvr>
                                        <p:cTn id="131" dur="2000"/>
                                        <p:tgtEl>
                                          <p:spTgt spid="57"/>
                                        </p:tgtEl>
                                      </p:cBhvr>
                                    </p:animEffect>
                                  </p:childTnLst>
                                </p:cTn>
                              </p:par>
                              <p:par>
                                <p:cTn id="132" presetID="6" presetClass="entr" presetSubtype="16" fill="hold" grpId="0" nodeType="withEffect">
                                  <p:stCondLst>
                                    <p:cond delay="0"/>
                                  </p:stCondLst>
                                  <p:childTnLst>
                                    <p:set>
                                      <p:cBhvr>
                                        <p:cTn id="133" dur="1" fill="hold">
                                          <p:stCondLst>
                                            <p:cond delay="0"/>
                                          </p:stCondLst>
                                        </p:cTn>
                                        <p:tgtEl>
                                          <p:spTgt spid="58"/>
                                        </p:tgtEl>
                                        <p:attrNameLst>
                                          <p:attrName>style.visibility</p:attrName>
                                        </p:attrNameLst>
                                      </p:cBhvr>
                                      <p:to>
                                        <p:strVal val="visible"/>
                                      </p:to>
                                    </p:set>
                                    <p:animEffect transition="in" filter="circle(in)">
                                      <p:cBhvr>
                                        <p:cTn id="134" dur="2000"/>
                                        <p:tgtEl>
                                          <p:spTgt spid="58"/>
                                        </p:tgtEl>
                                      </p:cBhvr>
                                    </p:animEffect>
                                  </p:childTnLst>
                                </p:cTn>
                              </p:par>
                              <p:par>
                                <p:cTn id="135" presetID="6" presetClass="entr" presetSubtype="16" fill="hold" grpId="0" nodeType="withEffect">
                                  <p:stCondLst>
                                    <p:cond delay="0"/>
                                  </p:stCondLst>
                                  <p:childTnLst>
                                    <p:set>
                                      <p:cBhvr>
                                        <p:cTn id="136" dur="1" fill="hold">
                                          <p:stCondLst>
                                            <p:cond delay="0"/>
                                          </p:stCondLst>
                                        </p:cTn>
                                        <p:tgtEl>
                                          <p:spTgt spid="59"/>
                                        </p:tgtEl>
                                        <p:attrNameLst>
                                          <p:attrName>style.visibility</p:attrName>
                                        </p:attrNameLst>
                                      </p:cBhvr>
                                      <p:to>
                                        <p:strVal val="visible"/>
                                      </p:to>
                                    </p:set>
                                    <p:animEffect transition="in" filter="circle(in)">
                                      <p:cBhvr>
                                        <p:cTn id="137" dur="2000"/>
                                        <p:tgtEl>
                                          <p:spTgt spid="59"/>
                                        </p:tgtEl>
                                      </p:cBhvr>
                                    </p:animEffect>
                                  </p:childTnLst>
                                </p:cTn>
                              </p:par>
                              <p:par>
                                <p:cTn id="138" presetID="6" presetClass="entr" presetSubtype="16" fill="hold" grpId="0" nodeType="withEffect">
                                  <p:stCondLst>
                                    <p:cond delay="0"/>
                                  </p:stCondLst>
                                  <p:childTnLst>
                                    <p:set>
                                      <p:cBhvr>
                                        <p:cTn id="139" dur="1" fill="hold">
                                          <p:stCondLst>
                                            <p:cond delay="0"/>
                                          </p:stCondLst>
                                        </p:cTn>
                                        <p:tgtEl>
                                          <p:spTgt spid="60"/>
                                        </p:tgtEl>
                                        <p:attrNameLst>
                                          <p:attrName>style.visibility</p:attrName>
                                        </p:attrNameLst>
                                      </p:cBhvr>
                                      <p:to>
                                        <p:strVal val="visible"/>
                                      </p:to>
                                    </p:set>
                                    <p:animEffect transition="in" filter="circle(in)">
                                      <p:cBhvr>
                                        <p:cTn id="140" dur="2000"/>
                                        <p:tgtEl>
                                          <p:spTgt spid="60"/>
                                        </p:tgtEl>
                                      </p:cBhvr>
                                    </p:animEffect>
                                  </p:childTnLst>
                                </p:cTn>
                              </p:par>
                              <p:par>
                                <p:cTn id="141" presetID="6" presetClass="entr" presetSubtype="16" fill="hold" grpId="0" nodeType="withEffect">
                                  <p:stCondLst>
                                    <p:cond delay="0"/>
                                  </p:stCondLst>
                                  <p:childTnLst>
                                    <p:set>
                                      <p:cBhvr>
                                        <p:cTn id="142" dur="1" fill="hold">
                                          <p:stCondLst>
                                            <p:cond delay="0"/>
                                          </p:stCondLst>
                                        </p:cTn>
                                        <p:tgtEl>
                                          <p:spTgt spid="61"/>
                                        </p:tgtEl>
                                        <p:attrNameLst>
                                          <p:attrName>style.visibility</p:attrName>
                                        </p:attrNameLst>
                                      </p:cBhvr>
                                      <p:to>
                                        <p:strVal val="visible"/>
                                      </p:to>
                                    </p:set>
                                    <p:animEffect transition="in" filter="circle(in)">
                                      <p:cBhvr>
                                        <p:cTn id="143" dur="2000"/>
                                        <p:tgtEl>
                                          <p:spTgt spid="61"/>
                                        </p:tgtEl>
                                      </p:cBhvr>
                                    </p:animEffect>
                                  </p:childTnLst>
                                </p:cTn>
                              </p:par>
                              <p:par>
                                <p:cTn id="144" presetID="6" presetClass="entr" presetSubtype="16" fill="hold" nodeType="withEffect">
                                  <p:stCondLst>
                                    <p:cond delay="0"/>
                                  </p:stCondLst>
                                  <p:childTnLst>
                                    <p:set>
                                      <p:cBhvr>
                                        <p:cTn id="145" dur="1" fill="hold">
                                          <p:stCondLst>
                                            <p:cond delay="0"/>
                                          </p:stCondLst>
                                        </p:cTn>
                                        <p:tgtEl>
                                          <p:spTgt spid="66"/>
                                        </p:tgtEl>
                                        <p:attrNameLst>
                                          <p:attrName>style.visibility</p:attrName>
                                        </p:attrNameLst>
                                      </p:cBhvr>
                                      <p:to>
                                        <p:strVal val="visible"/>
                                      </p:to>
                                    </p:set>
                                    <p:animEffect transition="in" filter="circle(in)">
                                      <p:cBhvr>
                                        <p:cTn id="146" dur="2000"/>
                                        <p:tgtEl>
                                          <p:spTgt spid="66"/>
                                        </p:tgtEl>
                                      </p:cBhvr>
                                    </p:animEffect>
                                  </p:childTnLst>
                                </p:cTn>
                              </p:par>
                              <p:par>
                                <p:cTn id="147" presetID="6" presetClass="entr" presetSubtype="16" fill="hold" nodeType="withEffect">
                                  <p:stCondLst>
                                    <p:cond delay="0"/>
                                  </p:stCondLst>
                                  <p:childTnLst>
                                    <p:set>
                                      <p:cBhvr>
                                        <p:cTn id="148" dur="1" fill="hold">
                                          <p:stCondLst>
                                            <p:cond delay="0"/>
                                          </p:stCondLst>
                                        </p:cTn>
                                        <p:tgtEl>
                                          <p:spTgt spid="65"/>
                                        </p:tgtEl>
                                        <p:attrNameLst>
                                          <p:attrName>style.visibility</p:attrName>
                                        </p:attrNameLst>
                                      </p:cBhvr>
                                      <p:to>
                                        <p:strVal val="visible"/>
                                      </p:to>
                                    </p:set>
                                    <p:animEffect transition="in" filter="circle(in)">
                                      <p:cBhvr>
                                        <p:cTn id="149" dur="2000"/>
                                        <p:tgtEl>
                                          <p:spTgt spid="65"/>
                                        </p:tgtEl>
                                      </p:cBhvr>
                                    </p:animEffect>
                                  </p:childTnLst>
                                </p:cTn>
                              </p:par>
                              <p:par>
                                <p:cTn id="150" presetID="6" presetClass="entr" presetSubtype="16" fill="hold" nodeType="withEffect">
                                  <p:stCondLst>
                                    <p:cond delay="0"/>
                                  </p:stCondLst>
                                  <p:childTnLst>
                                    <p:set>
                                      <p:cBhvr>
                                        <p:cTn id="151" dur="1" fill="hold">
                                          <p:stCondLst>
                                            <p:cond delay="0"/>
                                          </p:stCondLst>
                                        </p:cTn>
                                        <p:tgtEl>
                                          <p:spTgt spid="67"/>
                                        </p:tgtEl>
                                        <p:attrNameLst>
                                          <p:attrName>style.visibility</p:attrName>
                                        </p:attrNameLst>
                                      </p:cBhvr>
                                      <p:to>
                                        <p:strVal val="visible"/>
                                      </p:to>
                                    </p:set>
                                    <p:animEffect transition="in" filter="circle(in)">
                                      <p:cBhvr>
                                        <p:cTn id="152" dur="2000"/>
                                        <p:tgtEl>
                                          <p:spTgt spid="67"/>
                                        </p:tgtEl>
                                      </p:cBhvr>
                                    </p:animEffect>
                                  </p:childTnLst>
                                </p:cTn>
                              </p:par>
                              <p:par>
                                <p:cTn id="153" presetID="6" presetClass="entr" presetSubtype="16" fill="hold" nodeType="withEffect">
                                  <p:stCondLst>
                                    <p:cond delay="0"/>
                                  </p:stCondLst>
                                  <p:childTnLst>
                                    <p:set>
                                      <p:cBhvr>
                                        <p:cTn id="154" dur="1" fill="hold">
                                          <p:stCondLst>
                                            <p:cond delay="0"/>
                                          </p:stCondLst>
                                        </p:cTn>
                                        <p:tgtEl>
                                          <p:spTgt spid="68"/>
                                        </p:tgtEl>
                                        <p:attrNameLst>
                                          <p:attrName>style.visibility</p:attrName>
                                        </p:attrNameLst>
                                      </p:cBhvr>
                                      <p:to>
                                        <p:strVal val="visible"/>
                                      </p:to>
                                    </p:set>
                                    <p:animEffect transition="in" filter="circle(in)">
                                      <p:cBhvr>
                                        <p:cTn id="155" dur="2000"/>
                                        <p:tgtEl>
                                          <p:spTgt spid="68"/>
                                        </p:tgtEl>
                                      </p:cBhvr>
                                    </p:animEffect>
                                  </p:childTnLst>
                                </p:cTn>
                              </p:par>
                              <p:par>
                                <p:cTn id="156" presetID="6" presetClass="entr" presetSubtype="16" fill="hold" nodeType="with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circle(in)">
                                      <p:cBhvr>
                                        <p:cTn id="158" dur="2000"/>
                                        <p:tgtEl>
                                          <p:spTgt spid="73"/>
                                        </p:tgtEl>
                                      </p:cBhvr>
                                    </p:animEffect>
                                  </p:childTnLst>
                                </p:cTn>
                              </p:par>
                              <p:par>
                                <p:cTn id="159" presetID="6" presetClass="entr" presetSubtype="16" fill="hold" nodeType="withEffect">
                                  <p:stCondLst>
                                    <p:cond delay="0"/>
                                  </p:stCondLst>
                                  <p:childTnLst>
                                    <p:set>
                                      <p:cBhvr>
                                        <p:cTn id="160" dur="1" fill="hold">
                                          <p:stCondLst>
                                            <p:cond delay="0"/>
                                          </p:stCondLst>
                                        </p:cTn>
                                        <p:tgtEl>
                                          <p:spTgt spid="72"/>
                                        </p:tgtEl>
                                        <p:attrNameLst>
                                          <p:attrName>style.visibility</p:attrName>
                                        </p:attrNameLst>
                                      </p:cBhvr>
                                      <p:to>
                                        <p:strVal val="visible"/>
                                      </p:to>
                                    </p:set>
                                    <p:animEffect transition="in" filter="circle(in)">
                                      <p:cBhvr>
                                        <p:cTn id="161" dur="2000"/>
                                        <p:tgtEl>
                                          <p:spTgt spid="72"/>
                                        </p:tgtEl>
                                      </p:cBhvr>
                                    </p:animEffect>
                                  </p:childTnLst>
                                </p:cTn>
                              </p:par>
                              <p:par>
                                <p:cTn id="162" presetID="6" presetClass="entr" presetSubtype="16" fill="hold" nodeType="withEffect">
                                  <p:stCondLst>
                                    <p:cond delay="0"/>
                                  </p:stCondLst>
                                  <p:childTnLst>
                                    <p:set>
                                      <p:cBhvr>
                                        <p:cTn id="163" dur="1" fill="hold">
                                          <p:stCondLst>
                                            <p:cond delay="0"/>
                                          </p:stCondLst>
                                        </p:cTn>
                                        <p:tgtEl>
                                          <p:spTgt spid="62"/>
                                        </p:tgtEl>
                                        <p:attrNameLst>
                                          <p:attrName>style.visibility</p:attrName>
                                        </p:attrNameLst>
                                      </p:cBhvr>
                                      <p:to>
                                        <p:strVal val="visible"/>
                                      </p:to>
                                    </p:set>
                                    <p:animEffect transition="in" filter="circle(in)">
                                      <p:cBhvr>
                                        <p:cTn id="164" dur="2000"/>
                                        <p:tgtEl>
                                          <p:spTgt spid="62"/>
                                        </p:tgtEl>
                                      </p:cBhvr>
                                    </p:animEffect>
                                  </p:childTnLst>
                                </p:cTn>
                              </p:par>
                              <p:par>
                                <p:cTn id="165" presetID="6" presetClass="entr" presetSubtype="16" fill="hold" nodeType="withEffect">
                                  <p:stCondLst>
                                    <p:cond delay="0"/>
                                  </p:stCondLst>
                                  <p:childTnLst>
                                    <p:set>
                                      <p:cBhvr>
                                        <p:cTn id="166" dur="1" fill="hold">
                                          <p:stCondLst>
                                            <p:cond delay="0"/>
                                          </p:stCondLst>
                                        </p:cTn>
                                        <p:tgtEl>
                                          <p:spTgt spid="71"/>
                                        </p:tgtEl>
                                        <p:attrNameLst>
                                          <p:attrName>style.visibility</p:attrName>
                                        </p:attrNameLst>
                                      </p:cBhvr>
                                      <p:to>
                                        <p:strVal val="visible"/>
                                      </p:to>
                                    </p:set>
                                    <p:animEffect transition="in" filter="circle(in)">
                                      <p:cBhvr>
                                        <p:cTn id="167" dur="2000"/>
                                        <p:tgtEl>
                                          <p:spTgt spid="71"/>
                                        </p:tgtEl>
                                      </p:cBhvr>
                                    </p:animEffect>
                                  </p:childTnLst>
                                </p:cTn>
                              </p:par>
                              <p:par>
                                <p:cTn id="168" presetID="6" presetClass="entr" presetSubtype="16" fill="hold" nodeType="withEffect">
                                  <p:stCondLst>
                                    <p:cond delay="0"/>
                                  </p:stCondLst>
                                  <p:childTnLst>
                                    <p:set>
                                      <p:cBhvr>
                                        <p:cTn id="169" dur="1" fill="hold">
                                          <p:stCondLst>
                                            <p:cond delay="0"/>
                                          </p:stCondLst>
                                        </p:cTn>
                                        <p:tgtEl>
                                          <p:spTgt spid="64"/>
                                        </p:tgtEl>
                                        <p:attrNameLst>
                                          <p:attrName>style.visibility</p:attrName>
                                        </p:attrNameLst>
                                      </p:cBhvr>
                                      <p:to>
                                        <p:strVal val="visible"/>
                                      </p:to>
                                    </p:set>
                                    <p:animEffect transition="in" filter="circle(in)">
                                      <p:cBhvr>
                                        <p:cTn id="170" dur="2000"/>
                                        <p:tgtEl>
                                          <p:spTgt spid="64"/>
                                        </p:tgtEl>
                                      </p:cBhvr>
                                    </p:animEffect>
                                  </p:childTnLst>
                                </p:cTn>
                              </p:par>
                              <p:par>
                                <p:cTn id="171" presetID="6" presetClass="entr" presetSubtype="16" fill="hold" nodeType="withEffect">
                                  <p:stCondLst>
                                    <p:cond delay="0"/>
                                  </p:stCondLst>
                                  <p:childTnLst>
                                    <p:set>
                                      <p:cBhvr>
                                        <p:cTn id="172" dur="1" fill="hold">
                                          <p:stCondLst>
                                            <p:cond delay="0"/>
                                          </p:stCondLst>
                                        </p:cTn>
                                        <p:tgtEl>
                                          <p:spTgt spid="70"/>
                                        </p:tgtEl>
                                        <p:attrNameLst>
                                          <p:attrName>style.visibility</p:attrName>
                                        </p:attrNameLst>
                                      </p:cBhvr>
                                      <p:to>
                                        <p:strVal val="visible"/>
                                      </p:to>
                                    </p:set>
                                    <p:animEffect transition="in" filter="circle(in)">
                                      <p:cBhvr>
                                        <p:cTn id="173" dur="2000"/>
                                        <p:tgtEl>
                                          <p:spTgt spid="70"/>
                                        </p:tgtEl>
                                      </p:cBhvr>
                                    </p:animEffect>
                                  </p:childTnLst>
                                </p:cTn>
                              </p:par>
                              <p:par>
                                <p:cTn id="174" presetID="6" presetClass="entr" presetSubtype="16" fill="hold" nodeType="withEffect">
                                  <p:stCondLst>
                                    <p:cond delay="0"/>
                                  </p:stCondLst>
                                  <p:childTnLst>
                                    <p:set>
                                      <p:cBhvr>
                                        <p:cTn id="175" dur="1" fill="hold">
                                          <p:stCondLst>
                                            <p:cond delay="0"/>
                                          </p:stCondLst>
                                        </p:cTn>
                                        <p:tgtEl>
                                          <p:spTgt spid="50"/>
                                        </p:tgtEl>
                                        <p:attrNameLst>
                                          <p:attrName>style.visibility</p:attrName>
                                        </p:attrNameLst>
                                      </p:cBhvr>
                                      <p:to>
                                        <p:strVal val="visible"/>
                                      </p:to>
                                    </p:set>
                                    <p:animEffect transition="in" filter="circle(in)">
                                      <p:cBhvr>
                                        <p:cTn id="176" dur="2000"/>
                                        <p:tgtEl>
                                          <p:spTgt spid="50"/>
                                        </p:tgtEl>
                                      </p:cBhvr>
                                    </p:animEffect>
                                  </p:childTnLst>
                                </p:cTn>
                              </p:par>
                              <p:par>
                                <p:cTn id="177" presetID="6" presetClass="entr" presetSubtype="16" fill="hold" nodeType="withEffect">
                                  <p:stCondLst>
                                    <p:cond delay="0"/>
                                  </p:stCondLst>
                                  <p:childTnLst>
                                    <p:set>
                                      <p:cBhvr>
                                        <p:cTn id="178" dur="1" fill="hold">
                                          <p:stCondLst>
                                            <p:cond delay="0"/>
                                          </p:stCondLst>
                                        </p:cTn>
                                        <p:tgtEl>
                                          <p:spTgt spid="63"/>
                                        </p:tgtEl>
                                        <p:attrNameLst>
                                          <p:attrName>style.visibility</p:attrName>
                                        </p:attrNameLst>
                                      </p:cBhvr>
                                      <p:to>
                                        <p:strVal val="visible"/>
                                      </p:to>
                                    </p:set>
                                    <p:animEffect transition="in" filter="circle(in)">
                                      <p:cBhvr>
                                        <p:cTn id="179"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6" grpId="0" animBg="1"/>
      <p:bldP spid="28" grpId="0" animBg="1"/>
      <p:bldP spid="30" grpId="0" animBg="1"/>
      <p:bldP spid="32" grpId="0" animBg="1"/>
      <p:bldP spid="57" grpId="0" animBg="1"/>
      <p:bldP spid="58" grpId="0" animBg="1"/>
      <p:bldP spid="59" grpId="0" animBg="1"/>
      <p:bldP spid="60" grpId="0" animBg="1"/>
      <p:bldP spid="6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pic>
        <p:nvPicPr>
          <p:cNvPr id="19" name="Resim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8632" y="636846"/>
            <a:ext cx="1698037" cy="892558"/>
          </a:xfrm>
          <a:prstGeom prst="rect">
            <a:avLst/>
          </a:prstGeom>
        </p:spPr>
      </p:pic>
      <p:pic>
        <p:nvPicPr>
          <p:cNvPr id="76" name="Resi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9146" y="2319900"/>
            <a:ext cx="599209" cy="599209"/>
          </a:xfrm>
          <a:prstGeom prst="rect">
            <a:avLst/>
          </a:prstGeom>
        </p:spPr>
      </p:pic>
      <p:sp>
        <p:nvSpPr>
          <p:cNvPr id="77" name="Yuvarlatılmış Dikdörtgen 17"/>
          <p:cNvSpPr/>
          <p:nvPr/>
        </p:nvSpPr>
        <p:spPr>
          <a:xfrm>
            <a:off x="2818017" y="1999355"/>
            <a:ext cx="1172095" cy="72320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500" dirty="0" err="1">
                <a:solidFill>
                  <a:schemeClr val="tx1"/>
                </a:solidFill>
              </a:rPr>
              <a:t>Customers</a:t>
            </a:r>
            <a:r>
              <a:rPr lang="tr-TR" sz="1500" dirty="0">
                <a:solidFill>
                  <a:schemeClr val="tx1"/>
                </a:solidFill>
              </a:rPr>
              <a:t> Service</a:t>
            </a:r>
          </a:p>
        </p:txBody>
      </p:sp>
      <p:sp>
        <p:nvSpPr>
          <p:cNvPr id="78" name="Yuvarlatılmış Dikdörtgen 18"/>
          <p:cNvSpPr/>
          <p:nvPr/>
        </p:nvSpPr>
        <p:spPr>
          <a:xfrm>
            <a:off x="2818016" y="3032526"/>
            <a:ext cx="1172095" cy="72320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dirty="0" err="1">
                <a:solidFill>
                  <a:schemeClr val="tx1"/>
                </a:solidFill>
              </a:rPr>
              <a:t>Transactions</a:t>
            </a:r>
            <a:r>
              <a:rPr lang="tr-TR" sz="1400" dirty="0">
                <a:solidFill>
                  <a:schemeClr val="tx1"/>
                </a:solidFill>
              </a:rPr>
              <a:t> Service</a:t>
            </a:r>
          </a:p>
        </p:txBody>
      </p:sp>
      <p:pic>
        <p:nvPicPr>
          <p:cNvPr id="79" name="Resim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55771" y="3372718"/>
            <a:ext cx="599209" cy="599209"/>
          </a:xfrm>
          <a:prstGeom prst="rect">
            <a:avLst/>
          </a:prstGeom>
        </p:spPr>
      </p:pic>
      <p:sp>
        <p:nvSpPr>
          <p:cNvPr id="80" name="Yuvarlatılmış Dikdörtgen 20"/>
          <p:cNvSpPr/>
          <p:nvPr/>
        </p:nvSpPr>
        <p:spPr>
          <a:xfrm>
            <a:off x="4366261" y="5156216"/>
            <a:ext cx="1172095" cy="72320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dirty="0" err="1">
                <a:solidFill>
                  <a:schemeClr val="tx1"/>
                </a:solidFill>
              </a:rPr>
              <a:t>Alert</a:t>
            </a:r>
            <a:endParaRPr lang="tr-TR" sz="1400" dirty="0">
              <a:solidFill>
                <a:schemeClr val="tx1"/>
              </a:solidFill>
            </a:endParaRPr>
          </a:p>
          <a:p>
            <a:pPr algn="ctr"/>
            <a:r>
              <a:rPr lang="tr-TR" sz="1400" dirty="0">
                <a:solidFill>
                  <a:schemeClr val="tx1"/>
                </a:solidFill>
              </a:rPr>
              <a:t> Service</a:t>
            </a:r>
          </a:p>
        </p:txBody>
      </p:sp>
      <p:pic>
        <p:nvPicPr>
          <p:cNvPr id="81" name="Resim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04016" y="5496408"/>
            <a:ext cx="599209" cy="599209"/>
          </a:xfrm>
          <a:prstGeom prst="rect">
            <a:avLst/>
          </a:prstGeom>
        </p:spPr>
      </p:pic>
      <p:sp>
        <p:nvSpPr>
          <p:cNvPr id="82" name="Yuvarlatılmış Dikdörtgen 26"/>
          <p:cNvSpPr/>
          <p:nvPr/>
        </p:nvSpPr>
        <p:spPr>
          <a:xfrm>
            <a:off x="2818016" y="4216815"/>
            <a:ext cx="1172095" cy="72320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00" dirty="0" err="1">
                <a:solidFill>
                  <a:schemeClr val="tx1"/>
                </a:solidFill>
              </a:rPr>
              <a:t>Subscriptions</a:t>
            </a:r>
            <a:endParaRPr lang="tr-TR" sz="1300" dirty="0">
              <a:solidFill>
                <a:schemeClr val="tx1"/>
              </a:solidFill>
            </a:endParaRPr>
          </a:p>
          <a:p>
            <a:pPr algn="ctr"/>
            <a:r>
              <a:rPr lang="tr-TR" sz="1300" dirty="0">
                <a:solidFill>
                  <a:schemeClr val="tx1"/>
                </a:solidFill>
              </a:rPr>
              <a:t> Service</a:t>
            </a:r>
          </a:p>
        </p:txBody>
      </p:sp>
      <p:pic>
        <p:nvPicPr>
          <p:cNvPr id="83" name="Resim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55771" y="4557007"/>
            <a:ext cx="599209" cy="599209"/>
          </a:xfrm>
          <a:prstGeom prst="rect">
            <a:avLst/>
          </a:prstGeom>
        </p:spPr>
      </p:pic>
      <p:sp>
        <p:nvSpPr>
          <p:cNvPr id="84" name="Yuvarlatılmış Dikdörtgen 28"/>
          <p:cNvSpPr/>
          <p:nvPr/>
        </p:nvSpPr>
        <p:spPr>
          <a:xfrm>
            <a:off x="7453052" y="4216815"/>
            <a:ext cx="1172095" cy="72320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dirty="0" err="1">
                <a:solidFill>
                  <a:schemeClr val="tx1"/>
                </a:solidFill>
              </a:rPr>
              <a:t>Messages</a:t>
            </a:r>
            <a:endParaRPr lang="tr-TR" sz="1400" dirty="0">
              <a:solidFill>
                <a:schemeClr val="tx1"/>
              </a:solidFill>
            </a:endParaRPr>
          </a:p>
          <a:p>
            <a:pPr algn="ctr"/>
            <a:r>
              <a:rPr lang="tr-TR" sz="1400" dirty="0">
                <a:solidFill>
                  <a:schemeClr val="tx1"/>
                </a:solidFill>
              </a:rPr>
              <a:t> Service</a:t>
            </a:r>
          </a:p>
        </p:txBody>
      </p:sp>
      <p:pic>
        <p:nvPicPr>
          <p:cNvPr id="85" name="Resim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90807" y="4557007"/>
            <a:ext cx="599209" cy="599209"/>
          </a:xfrm>
          <a:prstGeom prst="rect">
            <a:avLst/>
          </a:prstGeom>
        </p:spPr>
      </p:pic>
      <p:sp>
        <p:nvSpPr>
          <p:cNvPr id="86" name="Yuvarlatılmış Dikdörtgen 30"/>
          <p:cNvSpPr/>
          <p:nvPr/>
        </p:nvSpPr>
        <p:spPr>
          <a:xfrm>
            <a:off x="7453052" y="3061220"/>
            <a:ext cx="1172095" cy="72320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dirty="0" err="1">
                <a:solidFill>
                  <a:schemeClr val="tx1"/>
                </a:solidFill>
              </a:rPr>
              <a:t>Accounts</a:t>
            </a:r>
            <a:endParaRPr lang="tr-TR" sz="1400" dirty="0">
              <a:solidFill>
                <a:schemeClr val="tx1"/>
              </a:solidFill>
            </a:endParaRPr>
          </a:p>
          <a:p>
            <a:pPr algn="ctr"/>
            <a:r>
              <a:rPr lang="tr-TR" sz="1400" dirty="0">
                <a:solidFill>
                  <a:schemeClr val="tx1"/>
                </a:solidFill>
              </a:rPr>
              <a:t> Service</a:t>
            </a:r>
          </a:p>
        </p:txBody>
      </p:sp>
      <p:pic>
        <p:nvPicPr>
          <p:cNvPr id="87" name="Resim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90807" y="3401412"/>
            <a:ext cx="599209" cy="599209"/>
          </a:xfrm>
          <a:prstGeom prst="rect">
            <a:avLst/>
          </a:prstGeom>
        </p:spPr>
      </p:pic>
      <p:sp>
        <p:nvSpPr>
          <p:cNvPr id="88" name="Yuvarlatılmış Dikdörtgen 32"/>
          <p:cNvSpPr/>
          <p:nvPr/>
        </p:nvSpPr>
        <p:spPr>
          <a:xfrm>
            <a:off x="7453052" y="2035134"/>
            <a:ext cx="1172095" cy="72320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dirty="0" err="1">
                <a:solidFill>
                  <a:schemeClr val="tx1"/>
                </a:solidFill>
              </a:rPr>
              <a:t>Cards</a:t>
            </a:r>
            <a:endParaRPr lang="tr-TR" sz="1400" dirty="0">
              <a:solidFill>
                <a:schemeClr val="tx1"/>
              </a:solidFill>
            </a:endParaRPr>
          </a:p>
          <a:p>
            <a:pPr algn="ctr"/>
            <a:r>
              <a:rPr lang="tr-TR" sz="1400" dirty="0">
                <a:solidFill>
                  <a:schemeClr val="tx1"/>
                </a:solidFill>
              </a:rPr>
              <a:t> Service</a:t>
            </a:r>
          </a:p>
        </p:txBody>
      </p:sp>
      <p:pic>
        <p:nvPicPr>
          <p:cNvPr id="89" name="Resim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90807" y="2375326"/>
            <a:ext cx="599209" cy="599209"/>
          </a:xfrm>
          <a:prstGeom prst="rect">
            <a:avLst/>
          </a:prstGeom>
        </p:spPr>
      </p:pic>
      <p:pic>
        <p:nvPicPr>
          <p:cNvPr id="90" name="Resim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9006" y="1140607"/>
            <a:ext cx="621835" cy="621835"/>
          </a:xfrm>
          <a:prstGeom prst="rect">
            <a:avLst/>
          </a:prstGeom>
        </p:spPr>
      </p:pic>
      <p:pic>
        <p:nvPicPr>
          <p:cNvPr id="91" name="Resim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0323" y="3061220"/>
            <a:ext cx="618868" cy="725951"/>
          </a:xfrm>
          <a:prstGeom prst="rect">
            <a:avLst/>
          </a:prstGeom>
        </p:spPr>
      </p:pic>
      <p:pic>
        <p:nvPicPr>
          <p:cNvPr id="92" name="Resim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37506" y="5257588"/>
            <a:ext cx="621835" cy="621835"/>
          </a:xfrm>
          <a:prstGeom prst="rect">
            <a:avLst/>
          </a:prstGeom>
        </p:spPr>
      </p:pic>
      <p:pic>
        <p:nvPicPr>
          <p:cNvPr id="93" name="Resim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37505" y="1476331"/>
            <a:ext cx="621835" cy="621835"/>
          </a:xfrm>
          <a:prstGeom prst="rect">
            <a:avLst/>
          </a:prstGeom>
        </p:spPr>
      </p:pic>
      <p:pic>
        <p:nvPicPr>
          <p:cNvPr id="94" name="Resim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916" y="2872265"/>
            <a:ext cx="1000905" cy="1000905"/>
          </a:xfrm>
          <a:prstGeom prst="rect">
            <a:avLst/>
          </a:prstGeom>
        </p:spPr>
      </p:pic>
      <p:cxnSp>
        <p:nvCxnSpPr>
          <p:cNvPr id="95" name="Düz Ok Bağlayıcısı 41"/>
          <p:cNvCxnSpPr/>
          <p:nvPr/>
        </p:nvCxnSpPr>
        <p:spPr>
          <a:xfrm>
            <a:off x="1893810" y="3296140"/>
            <a:ext cx="759337" cy="22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Düz Ok Bağlayıcısı 44"/>
          <p:cNvCxnSpPr/>
          <p:nvPr/>
        </p:nvCxnSpPr>
        <p:spPr>
          <a:xfrm>
            <a:off x="1875690" y="3422823"/>
            <a:ext cx="777457" cy="92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Düz Ok Bağlayıcısı 47"/>
          <p:cNvCxnSpPr/>
          <p:nvPr/>
        </p:nvCxnSpPr>
        <p:spPr>
          <a:xfrm flipV="1">
            <a:off x="1893810" y="2481493"/>
            <a:ext cx="821920" cy="579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Düz Ok Bağlayıcısı 53"/>
          <p:cNvCxnSpPr/>
          <p:nvPr/>
        </p:nvCxnSpPr>
        <p:spPr>
          <a:xfrm flipH="1" flipV="1">
            <a:off x="4236505" y="2647218"/>
            <a:ext cx="1175080" cy="225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Düz Ok Bağlayıcısı 56"/>
          <p:cNvCxnSpPr/>
          <p:nvPr/>
        </p:nvCxnSpPr>
        <p:spPr>
          <a:xfrm>
            <a:off x="4184638" y="2494031"/>
            <a:ext cx="1353718" cy="153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Düz Ok Bağlayıcısı 60"/>
          <p:cNvCxnSpPr/>
          <p:nvPr/>
        </p:nvCxnSpPr>
        <p:spPr>
          <a:xfrm flipV="1">
            <a:off x="4125021" y="3372718"/>
            <a:ext cx="1447735" cy="21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Düz Ok Bağlayıcısı 66"/>
          <p:cNvCxnSpPr/>
          <p:nvPr/>
        </p:nvCxnSpPr>
        <p:spPr>
          <a:xfrm flipV="1">
            <a:off x="6681342" y="4634489"/>
            <a:ext cx="547268" cy="12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Düz Ok Bağlayıcısı 69"/>
          <p:cNvCxnSpPr/>
          <p:nvPr/>
        </p:nvCxnSpPr>
        <p:spPr>
          <a:xfrm flipV="1">
            <a:off x="4125021" y="4308006"/>
            <a:ext cx="1447735" cy="230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Düz Ok Bağlayıcısı 71"/>
          <p:cNvCxnSpPr/>
          <p:nvPr/>
        </p:nvCxnSpPr>
        <p:spPr>
          <a:xfrm flipH="1">
            <a:off x="4154980" y="3576354"/>
            <a:ext cx="1383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Düz Ok Bağlayıcısı 74"/>
          <p:cNvCxnSpPr/>
          <p:nvPr/>
        </p:nvCxnSpPr>
        <p:spPr>
          <a:xfrm>
            <a:off x="8472612" y="5562081"/>
            <a:ext cx="660521" cy="6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Düz Ok Bağlayıcısı 78"/>
          <p:cNvCxnSpPr/>
          <p:nvPr/>
        </p:nvCxnSpPr>
        <p:spPr>
          <a:xfrm>
            <a:off x="8790016" y="4860532"/>
            <a:ext cx="547489" cy="480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Düz Ok Bağlayıcısı 81"/>
          <p:cNvCxnSpPr/>
          <p:nvPr/>
        </p:nvCxnSpPr>
        <p:spPr>
          <a:xfrm flipV="1">
            <a:off x="6771158" y="3784428"/>
            <a:ext cx="3279852" cy="100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Düz Ok Bağlayıcısı 92"/>
          <p:cNvCxnSpPr/>
          <p:nvPr/>
        </p:nvCxnSpPr>
        <p:spPr>
          <a:xfrm>
            <a:off x="6430398" y="3477734"/>
            <a:ext cx="830730" cy="41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Düz Ok Bağlayıcısı 94"/>
          <p:cNvCxnSpPr/>
          <p:nvPr/>
        </p:nvCxnSpPr>
        <p:spPr>
          <a:xfrm flipH="1">
            <a:off x="6350056" y="2610055"/>
            <a:ext cx="878555" cy="193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Yuvarlatılmış Dikdörtgen 99"/>
          <p:cNvSpPr/>
          <p:nvPr/>
        </p:nvSpPr>
        <p:spPr>
          <a:xfrm>
            <a:off x="5230140" y="1287436"/>
            <a:ext cx="893349" cy="377790"/>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err="1">
                <a:solidFill>
                  <a:schemeClr val="tx1"/>
                </a:solidFill>
              </a:rPr>
              <a:t>Reporting</a:t>
            </a:r>
            <a:endParaRPr lang="tr-TR" sz="1200" dirty="0">
              <a:solidFill>
                <a:schemeClr val="tx1"/>
              </a:solidFill>
            </a:endParaRPr>
          </a:p>
        </p:txBody>
      </p:sp>
      <p:sp>
        <p:nvSpPr>
          <p:cNvPr id="110" name="Yuvarlatılmış Dikdörtgen 100"/>
          <p:cNvSpPr/>
          <p:nvPr/>
        </p:nvSpPr>
        <p:spPr>
          <a:xfrm>
            <a:off x="6421884" y="1299170"/>
            <a:ext cx="893349" cy="377790"/>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a:solidFill>
                  <a:schemeClr val="tx1"/>
                </a:solidFill>
              </a:rPr>
              <a:t>Mail </a:t>
            </a:r>
            <a:r>
              <a:rPr lang="tr-TR" sz="1200" dirty="0" err="1">
                <a:solidFill>
                  <a:schemeClr val="tx1"/>
                </a:solidFill>
              </a:rPr>
              <a:t>Serv</a:t>
            </a:r>
            <a:endParaRPr lang="tr-TR" sz="1200" dirty="0">
              <a:solidFill>
                <a:schemeClr val="tx1"/>
              </a:solidFill>
            </a:endParaRPr>
          </a:p>
        </p:txBody>
      </p:sp>
      <p:sp>
        <p:nvSpPr>
          <p:cNvPr id="111" name="Yuvarlatılmış Dikdörtgen 101"/>
          <p:cNvSpPr/>
          <p:nvPr/>
        </p:nvSpPr>
        <p:spPr>
          <a:xfrm>
            <a:off x="7579263" y="1287436"/>
            <a:ext cx="893349" cy="377790"/>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100" dirty="0" err="1">
                <a:solidFill>
                  <a:schemeClr val="tx1"/>
                </a:solidFill>
              </a:rPr>
              <a:t>Monitoring</a:t>
            </a:r>
            <a:endParaRPr lang="tr-TR" sz="1100" dirty="0">
              <a:solidFill>
                <a:schemeClr val="tx1"/>
              </a:solidFill>
            </a:endParaRPr>
          </a:p>
        </p:txBody>
      </p:sp>
      <p:sp>
        <p:nvSpPr>
          <p:cNvPr id="112" name="Yuvarlatılmış Dikdörtgen 102"/>
          <p:cNvSpPr/>
          <p:nvPr/>
        </p:nvSpPr>
        <p:spPr>
          <a:xfrm>
            <a:off x="6131466" y="5382995"/>
            <a:ext cx="893349" cy="377790"/>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err="1">
                <a:solidFill>
                  <a:schemeClr val="tx1"/>
                </a:solidFill>
              </a:rPr>
              <a:t>Analytics</a:t>
            </a:r>
            <a:endParaRPr lang="tr-TR" sz="1200" dirty="0">
              <a:solidFill>
                <a:schemeClr val="tx1"/>
              </a:solidFill>
            </a:endParaRPr>
          </a:p>
        </p:txBody>
      </p:sp>
      <p:sp>
        <p:nvSpPr>
          <p:cNvPr id="113" name="Yuvarlatılmış Dikdörtgen 103"/>
          <p:cNvSpPr/>
          <p:nvPr/>
        </p:nvSpPr>
        <p:spPr>
          <a:xfrm>
            <a:off x="7315791" y="5382995"/>
            <a:ext cx="893349" cy="377790"/>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err="1">
                <a:solidFill>
                  <a:schemeClr val="tx1"/>
                </a:solidFill>
              </a:rPr>
              <a:t>Audit</a:t>
            </a:r>
            <a:endParaRPr lang="tr-TR" sz="1200" dirty="0">
              <a:solidFill>
                <a:schemeClr val="tx1"/>
              </a:solidFill>
            </a:endParaRPr>
          </a:p>
        </p:txBody>
      </p:sp>
      <p:cxnSp>
        <p:nvCxnSpPr>
          <p:cNvPr id="114" name="Düz Ok Bağlayıcısı 105"/>
          <p:cNvCxnSpPr/>
          <p:nvPr/>
        </p:nvCxnSpPr>
        <p:spPr>
          <a:xfrm flipV="1">
            <a:off x="5276691" y="4587296"/>
            <a:ext cx="222885" cy="476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Düz Ok Bağlayıcısı 111"/>
          <p:cNvCxnSpPr/>
          <p:nvPr/>
        </p:nvCxnSpPr>
        <p:spPr>
          <a:xfrm flipH="1" flipV="1">
            <a:off x="6264831" y="4578418"/>
            <a:ext cx="259458" cy="718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Düz Ok Bağlayıcısı 115"/>
          <p:cNvCxnSpPr/>
          <p:nvPr/>
        </p:nvCxnSpPr>
        <p:spPr>
          <a:xfrm flipH="1" flipV="1">
            <a:off x="4697292" y="1488065"/>
            <a:ext cx="365995" cy="11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Düz Ok Bağlayıcısı 118"/>
          <p:cNvCxnSpPr/>
          <p:nvPr/>
        </p:nvCxnSpPr>
        <p:spPr>
          <a:xfrm flipV="1">
            <a:off x="4125021" y="1823760"/>
            <a:ext cx="111484" cy="21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Düz Ok Bağlayıcısı 120"/>
          <p:cNvCxnSpPr/>
          <p:nvPr/>
        </p:nvCxnSpPr>
        <p:spPr>
          <a:xfrm flipH="1" flipV="1">
            <a:off x="5572756" y="1787248"/>
            <a:ext cx="129877" cy="432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Düz Ok Bağlayıcısı 128"/>
          <p:cNvCxnSpPr/>
          <p:nvPr/>
        </p:nvCxnSpPr>
        <p:spPr>
          <a:xfrm flipV="1">
            <a:off x="6370915" y="2476732"/>
            <a:ext cx="908616" cy="202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Düz Ok Bağlayıcısı 131"/>
          <p:cNvCxnSpPr/>
          <p:nvPr/>
        </p:nvCxnSpPr>
        <p:spPr>
          <a:xfrm flipV="1">
            <a:off x="6566388" y="1736228"/>
            <a:ext cx="1064482" cy="772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Düz Ok Bağlayıcısı 134"/>
          <p:cNvCxnSpPr/>
          <p:nvPr/>
        </p:nvCxnSpPr>
        <p:spPr>
          <a:xfrm flipV="1">
            <a:off x="6211602" y="1823760"/>
            <a:ext cx="379208" cy="395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Düz Ok Bağlayıcısı 138"/>
          <p:cNvCxnSpPr/>
          <p:nvPr/>
        </p:nvCxnSpPr>
        <p:spPr>
          <a:xfrm flipH="1" flipV="1">
            <a:off x="6370916" y="3259788"/>
            <a:ext cx="908615" cy="17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Düz Ok Bağlayıcısı 141"/>
          <p:cNvCxnSpPr/>
          <p:nvPr/>
        </p:nvCxnSpPr>
        <p:spPr>
          <a:xfrm>
            <a:off x="5767193" y="1823760"/>
            <a:ext cx="76654" cy="395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Düz Ok Bağlayıcısı 145"/>
          <p:cNvCxnSpPr/>
          <p:nvPr/>
        </p:nvCxnSpPr>
        <p:spPr>
          <a:xfrm flipV="1">
            <a:off x="8886784" y="2219669"/>
            <a:ext cx="642166" cy="172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5" name="Metin kutusu 149"/>
          <p:cNvSpPr txBox="1"/>
          <p:nvPr/>
        </p:nvSpPr>
        <p:spPr>
          <a:xfrm>
            <a:off x="4478232" y="6190286"/>
            <a:ext cx="2743813" cy="369332"/>
          </a:xfrm>
          <a:prstGeom prst="rect">
            <a:avLst/>
          </a:prstGeom>
          <a:noFill/>
        </p:spPr>
        <p:txBody>
          <a:bodyPr wrap="square" rtlCol="0">
            <a:spAutoFit/>
          </a:bodyPr>
          <a:lstStyle/>
          <a:p>
            <a:r>
              <a:rPr lang="tr-TR" dirty="0" err="1"/>
              <a:t>Apache</a:t>
            </a:r>
            <a:r>
              <a:rPr lang="tr-TR" dirty="0"/>
              <a:t> Kafka’nın Çözümü</a:t>
            </a:r>
          </a:p>
        </p:txBody>
      </p:sp>
      <p:cxnSp>
        <p:nvCxnSpPr>
          <p:cNvPr id="126" name="Düz Ok Bağlayıcısı 79"/>
          <p:cNvCxnSpPr/>
          <p:nvPr/>
        </p:nvCxnSpPr>
        <p:spPr>
          <a:xfrm>
            <a:off x="6081840" y="4647414"/>
            <a:ext cx="129762" cy="584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Yuvarlatılmış Dikdörtgen 54"/>
          <p:cNvSpPr/>
          <p:nvPr/>
        </p:nvSpPr>
        <p:spPr>
          <a:xfrm rot="16200000">
            <a:off x="4894404" y="3244744"/>
            <a:ext cx="2124859" cy="3792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tr-TR" dirty="0"/>
              <a:t>Message </a:t>
            </a:r>
            <a:r>
              <a:rPr lang="tr-TR" dirty="0" err="1"/>
              <a:t>Bus</a:t>
            </a:r>
            <a:endParaRPr lang="tr-TR" dirty="0"/>
          </a:p>
        </p:txBody>
      </p:sp>
      <p:cxnSp>
        <p:nvCxnSpPr>
          <p:cNvPr id="128" name="Düz Ok Bağlayıcısı 104"/>
          <p:cNvCxnSpPr/>
          <p:nvPr/>
        </p:nvCxnSpPr>
        <p:spPr>
          <a:xfrm flipH="1">
            <a:off x="6319995" y="1881674"/>
            <a:ext cx="451164" cy="414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Düz Ok Bağlayıcısı 106"/>
          <p:cNvCxnSpPr/>
          <p:nvPr/>
        </p:nvCxnSpPr>
        <p:spPr>
          <a:xfrm flipH="1">
            <a:off x="6472395" y="1753692"/>
            <a:ext cx="961961" cy="694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9460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pic>
        <p:nvPicPr>
          <p:cNvPr id="19" name="Resim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8632" y="636846"/>
            <a:ext cx="1698037" cy="892558"/>
          </a:xfrm>
          <a:prstGeom prst="rect">
            <a:avLst/>
          </a:prstGeom>
        </p:spPr>
      </p:pic>
      <p:sp>
        <p:nvSpPr>
          <p:cNvPr id="59" name="Metin kutusu 4"/>
          <p:cNvSpPr txBox="1"/>
          <p:nvPr/>
        </p:nvSpPr>
        <p:spPr>
          <a:xfrm>
            <a:off x="5097738" y="1125827"/>
            <a:ext cx="2055635" cy="369332"/>
          </a:xfrm>
          <a:prstGeom prst="rect">
            <a:avLst/>
          </a:prstGeom>
          <a:noFill/>
        </p:spPr>
        <p:txBody>
          <a:bodyPr wrap="square" rtlCol="0">
            <a:spAutoFit/>
          </a:bodyPr>
          <a:lstStyle/>
          <a:p>
            <a:r>
              <a:rPr lang="tr-TR" b="1" dirty="0" err="1"/>
              <a:t>Apache</a:t>
            </a:r>
            <a:r>
              <a:rPr lang="tr-TR" b="1" dirty="0"/>
              <a:t> Kavramları</a:t>
            </a:r>
          </a:p>
        </p:txBody>
      </p:sp>
      <p:sp>
        <p:nvSpPr>
          <p:cNvPr id="144" name="Dikdörtgen 2"/>
          <p:cNvSpPr/>
          <p:nvPr/>
        </p:nvSpPr>
        <p:spPr>
          <a:xfrm>
            <a:off x="3209249" y="1830185"/>
            <a:ext cx="5910349" cy="42644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5" name="Yuvarlatılmış Dikdörtgen 6"/>
          <p:cNvSpPr/>
          <p:nvPr/>
        </p:nvSpPr>
        <p:spPr>
          <a:xfrm>
            <a:off x="4330470" y="2632517"/>
            <a:ext cx="893464" cy="50861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00" dirty="0">
                <a:solidFill>
                  <a:schemeClr val="tx1"/>
                </a:solidFill>
              </a:rPr>
              <a:t>Broker 2</a:t>
            </a:r>
          </a:p>
        </p:txBody>
      </p:sp>
      <p:sp>
        <p:nvSpPr>
          <p:cNvPr id="146" name="Yuvarlatılmış Dikdörtgen 17"/>
          <p:cNvSpPr/>
          <p:nvPr/>
        </p:nvSpPr>
        <p:spPr>
          <a:xfrm>
            <a:off x="5647112" y="2069869"/>
            <a:ext cx="897775" cy="49876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00" dirty="0">
                <a:solidFill>
                  <a:schemeClr val="tx1"/>
                </a:solidFill>
              </a:rPr>
              <a:t>Broker 1</a:t>
            </a:r>
          </a:p>
        </p:txBody>
      </p:sp>
      <p:sp>
        <p:nvSpPr>
          <p:cNvPr id="147" name="Yuvarlatılmış Dikdörtgen 18"/>
          <p:cNvSpPr/>
          <p:nvPr/>
        </p:nvSpPr>
        <p:spPr>
          <a:xfrm>
            <a:off x="7027179" y="2642369"/>
            <a:ext cx="897775" cy="49876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300" dirty="0">
                <a:solidFill>
                  <a:schemeClr val="tx1"/>
                </a:solidFill>
              </a:rPr>
              <a:t>Broker 3</a:t>
            </a:r>
          </a:p>
        </p:txBody>
      </p:sp>
      <p:cxnSp>
        <p:nvCxnSpPr>
          <p:cNvPr id="148" name="Düz Bağlayıcı 26"/>
          <p:cNvCxnSpPr>
            <a:stCxn id="145" idx="3"/>
          </p:cNvCxnSpPr>
          <p:nvPr/>
        </p:nvCxnSpPr>
        <p:spPr>
          <a:xfrm flipV="1">
            <a:off x="5223934" y="2874664"/>
            <a:ext cx="1803245" cy="12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Düz Bağlayıcı 29"/>
          <p:cNvCxnSpPr/>
          <p:nvPr/>
        </p:nvCxnSpPr>
        <p:spPr>
          <a:xfrm flipV="1">
            <a:off x="5080000" y="2370590"/>
            <a:ext cx="567112" cy="261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Düz Bağlayıcı 32"/>
          <p:cNvCxnSpPr/>
          <p:nvPr/>
        </p:nvCxnSpPr>
        <p:spPr>
          <a:xfrm flipH="1" flipV="1">
            <a:off x="6544887" y="2370590"/>
            <a:ext cx="787247" cy="271779"/>
          </a:xfrm>
          <a:prstGeom prst="line">
            <a:avLst/>
          </a:prstGeom>
        </p:spPr>
        <p:style>
          <a:lnRef idx="1">
            <a:schemeClr val="accent1"/>
          </a:lnRef>
          <a:fillRef idx="0">
            <a:schemeClr val="accent1"/>
          </a:fillRef>
          <a:effectRef idx="0">
            <a:schemeClr val="accent1"/>
          </a:effectRef>
          <a:fontRef idx="minor">
            <a:schemeClr val="tx1"/>
          </a:fontRef>
        </p:style>
      </p:cxnSp>
      <p:sp>
        <p:nvSpPr>
          <p:cNvPr id="151" name="Yuvarlatılmış Dikdörtgen 35"/>
          <p:cNvSpPr/>
          <p:nvPr/>
        </p:nvSpPr>
        <p:spPr>
          <a:xfrm>
            <a:off x="4415137" y="5083694"/>
            <a:ext cx="893464" cy="50861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00" dirty="0" err="1">
                <a:solidFill>
                  <a:schemeClr val="tx1"/>
                </a:solidFill>
              </a:rPr>
              <a:t>Zookeeper</a:t>
            </a:r>
            <a:r>
              <a:rPr lang="tr-TR" sz="1000" dirty="0">
                <a:solidFill>
                  <a:schemeClr val="tx1"/>
                </a:solidFill>
              </a:rPr>
              <a:t> 2</a:t>
            </a:r>
          </a:p>
        </p:txBody>
      </p:sp>
      <p:sp>
        <p:nvSpPr>
          <p:cNvPr id="152" name="Yuvarlatılmış Dikdörtgen 36"/>
          <p:cNvSpPr/>
          <p:nvPr/>
        </p:nvSpPr>
        <p:spPr>
          <a:xfrm>
            <a:off x="5731779" y="4521046"/>
            <a:ext cx="897775" cy="49876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00" dirty="0" err="1">
                <a:solidFill>
                  <a:schemeClr val="tx1"/>
                </a:solidFill>
              </a:rPr>
              <a:t>Zookeeper</a:t>
            </a:r>
            <a:r>
              <a:rPr lang="tr-TR" sz="1000" dirty="0">
                <a:solidFill>
                  <a:schemeClr val="tx1"/>
                </a:solidFill>
              </a:rPr>
              <a:t> 1</a:t>
            </a:r>
          </a:p>
        </p:txBody>
      </p:sp>
      <p:sp>
        <p:nvSpPr>
          <p:cNvPr id="153" name="Yuvarlatılmış Dikdörtgen 37"/>
          <p:cNvSpPr/>
          <p:nvPr/>
        </p:nvSpPr>
        <p:spPr>
          <a:xfrm>
            <a:off x="7111846" y="5093546"/>
            <a:ext cx="897775" cy="49876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00" dirty="0" err="1">
                <a:solidFill>
                  <a:schemeClr val="tx1"/>
                </a:solidFill>
              </a:rPr>
              <a:t>Zookeeper</a:t>
            </a:r>
            <a:r>
              <a:rPr lang="tr-TR" sz="1000" dirty="0">
                <a:solidFill>
                  <a:schemeClr val="tx1"/>
                </a:solidFill>
              </a:rPr>
              <a:t> 3</a:t>
            </a:r>
          </a:p>
        </p:txBody>
      </p:sp>
      <p:cxnSp>
        <p:nvCxnSpPr>
          <p:cNvPr id="154" name="Düz Bağlayıcı 38"/>
          <p:cNvCxnSpPr>
            <a:stCxn id="151" idx="3"/>
          </p:cNvCxnSpPr>
          <p:nvPr/>
        </p:nvCxnSpPr>
        <p:spPr>
          <a:xfrm flipV="1">
            <a:off x="5308601" y="5325841"/>
            <a:ext cx="1803245" cy="12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Düz Bağlayıcı 39"/>
          <p:cNvCxnSpPr/>
          <p:nvPr/>
        </p:nvCxnSpPr>
        <p:spPr>
          <a:xfrm flipV="1">
            <a:off x="5164667" y="4821767"/>
            <a:ext cx="567112" cy="261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Düz Bağlayıcı 40"/>
          <p:cNvCxnSpPr/>
          <p:nvPr/>
        </p:nvCxnSpPr>
        <p:spPr>
          <a:xfrm flipH="1" flipV="1">
            <a:off x="6629554" y="4821767"/>
            <a:ext cx="787247" cy="271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Düz Ok Bağlayıcısı 42"/>
          <p:cNvCxnSpPr/>
          <p:nvPr/>
        </p:nvCxnSpPr>
        <p:spPr>
          <a:xfrm>
            <a:off x="5858933" y="3471333"/>
            <a:ext cx="8467" cy="643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Düz Ok Bağlayıcısı 43"/>
          <p:cNvCxnSpPr/>
          <p:nvPr/>
        </p:nvCxnSpPr>
        <p:spPr>
          <a:xfrm flipH="1" flipV="1">
            <a:off x="6248400" y="3471333"/>
            <a:ext cx="8467" cy="58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9" name="Sağ Ok 48"/>
          <p:cNvSpPr/>
          <p:nvPr/>
        </p:nvSpPr>
        <p:spPr>
          <a:xfrm>
            <a:off x="1312921" y="3962400"/>
            <a:ext cx="1639483"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0" name="Metin kutusu 49"/>
          <p:cNvSpPr txBox="1"/>
          <p:nvPr/>
        </p:nvSpPr>
        <p:spPr>
          <a:xfrm>
            <a:off x="1569766" y="3593068"/>
            <a:ext cx="1050672" cy="369332"/>
          </a:xfrm>
          <a:prstGeom prst="rect">
            <a:avLst/>
          </a:prstGeom>
          <a:noFill/>
        </p:spPr>
        <p:txBody>
          <a:bodyPr wrap="none" rtlCol="0">
            <a:spAutoFit/>
          </a:bodyPr>
          <a:lstStyle/>
          <a:p>
            <a:r>
              <a:rPr lang="tr-TR" b="1" dirty="0"/>
              <a:t>Producer</a:t>
            </a:r>
          </a:p>
        </p:txBody>
      </p:sp>
      <p:sp>
        <p:nvSpPr>
          <p:cNvPr id="161" name="Sağ Ok 50"/>
          <p:cNvSpPr/>
          <p:nvPr/>
        </p:nvSpPr>
        <p:spPr>
          <a:xfrm>
            <a:off x="9592733" y="3962400"/>
            <a:ext cx="1639483"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2" name="Metin kutusu 51"/>
          <p:cNvSpPr txBox="1"/>
          <p:nvPr/>
        </p:nvSpPr>
        <p:spPr>
          <a:xfrm>
            <a:off x="9849578" y="3593068"/>
            <a:ext cx="1152880" cy="369332"/>
          </a:xfrm>
          <a:prstGeom prst="rect">
            <a:avLst/>
          </a:prstGeom>
          <a:noFill/>
        </p:spPr>
        <p:txBody>
          <a:bodyPr wrap="none" rtlCol="0">
            <a:spAutoFit/>
          </a:bodyPr>
          <a:lstStyle/>
          <a:p>
            <a:r>
              <a:rPr lang="tr-TR" b="1" dirty="0"/>
              <a:t>Consumer</a:t>
            </a:r>
          </a:p>
        </p:txBody>
      </p:sp>
    </p:spTree>
    <p:extLst>
      <p:ext uri="{BB962C8B-B14F-4D97-AF65-F5344CB8AC3E}">
        <p14:creationId xmlns:p14="http://schemas.microsoft.com/office/powerpoint/2010/main" val="2674374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pic>
        <p:nvPicPr>
          <p:cNvPr id="19" name="Resim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8632" y="636846"/>
            <a:ext cx="1698037" cy="892558"/>
          </a:xfrm>
          <a:prstGeom prst="rect">
            <a:avLst/>
          </a:prstGeom>
        </p:spPr>
      </p:pic>
      <p:sp>
        <p:nvSpPr>
          <p:cNvPr id="25" name="Content Placeholder 3">
            <a:extLst>
              <a:ext uri="{FF2B5EF4-FFF2-40B4-BE49-F238E27FC236}">
                <a16:creationId xmlns:a16="http://schemas.microsoft.com/office/drawing/2014/main" id="{33CF18F0-242E-4457-B34E-62C71875FAC0}"/>
              </a:ext>
            </a:extLst>
          </p:cNvPr>
          <p:cNvSpPr txBox="1">
            <a:spLocks/>
          </p:cNvSpPr>
          <p:nvPr/>
        </p:nvSpPr>
        <p:spPr>
          <a:xfrm>
            <a:off x="1376466" y="2419134"/>
            <a:ext cx="3935008" cy="500669"/>
          </a:xfrm>
          <a:prstGeom prst="rect">
            <a:avLst/>
          </a:prstGeom>
        </p:spPr>
        <p:txBody>
          <a:bodyPr vert="horz" lIns="91440" tIns="45720" rIns="91440" bIns="45720" rtlCol="0" anchor="t" anchorCtr="1">
            <a:normAutofit/>
          </a:bodyPr>
          <a:lstStyle>
            <a:lvl1pPr marL="228600" indent="-228600" algn="l" defTabSz="914400" rtl="0" eaLnBrk="1" latinLnBrk="0" hangingPunct="1">
              <a:lnSpc>
                <a:spcPct val="90000"/>
              </a:lnSpc>
              <a:spcBef>
                <a:spcPts val="1000"/>
              </a:spcBef>
              <a:buClr>
                <a:srgbClr val="777777"/>
              </a:buClr>
              <a:buSzPct val="100000"/>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77777"/>
              </a:buClr>
              <a:buSzPct val="50000"/>
              <a:buFont typeface="Garamond" panose="02020404030301010803" pitchFamily="18"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77777"/>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95000"/>
              <a:buFont typeface="Open Sans" panose="020B0606030504020204" pitchFamily="34" charset="0"/>
              <a:buChar char="…"/>
              <a:defRPr sz="1600" kern="1200">
                <a:solidFill>
                  <a:srgbClr val="4D4D4F"/>
                </a:solidFill>
                <a:latin typeface="+mn-lt"/>
                <a:ea typeface="+mn-ea"/>
                <a:cs typeface="+mn-cs"/>
              </a:defRPr>
            </a:lvl4pPr>
            <a:lvl5pPr marL="1828800" indent="0" algn="l" defTabSz="914400" rtl="0" eaLnBrk="1" latinLnBrk="0" hangingPunct="1">
              <a:lnSpc>
                <a:spcPct val="90000"/>
              </a:lnSpc>
              <a:spcBef>
                <a:spcPts val="500"/>
              </a:spcBef>
              <a:buClr>
                <a:schemeClr val="tx1"/>
              </a:buClr>
              <a:buSzPct val="95000"/>
              <a:buFont typeface="Open Sans" panose="020B0606030504020204" pitchFamily="34" charset="0"/>
              <a:buNone/>
              <a:defRPr sz="1800" kern="1200">
                <a:solidFill>
                  <a:srgbClr val="4D4D4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tr-TR" sz="2400" b="1" dirty="0"/>
              <a:t>Apache Kafka Replication</a:t>
            </a:r>
          </a:p>
        </p:txBody>
      </p:sp>
      <p:sp>
        <p:nvSpPr>
          <p:cNvPr id="26" name="Rectangle 25">
            <a:extLst>
              <a:ext uri="{FF2B5EF4-FFF2-40B4-BE49-F238E27FC236}">
                <a16:creationId xmlns:a16="http://schemas.microsoft.com/office/drawing/2014/main" id="{EB329AF9-2D76-4D55-9699-F6DF49B09B46}"/>
              </a:ext>
            </a:extLst>
          </p:cNvPr>
          <p:cNvSpPr/>
          <p:nvPr/>
        </p:nvSpPr>
        <p:spPr>
          <a:xfrm>
            <a:off x="1793910" y="3729394"/>
            <a:ext cx="559293" cy="13982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92B1D76-D0AD-4318-841A-14BE8F91B287}"/>
              </a:ext>
            </a:extLst>
          </p:cNvPr>
          <p:cNvSpPr/>
          <p:nvPr/>
        </p:nvSpPr>
        <p:spPr>
          <a:xfrm>
            <a:off x="1793910" y="3729394"/>
            <a:ext cx="559293" cy="2752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1</a:t>
            </a:r>
            <a:endParaRPr lang="en-US" dirty="0"/>
          </a:p>
        </p:txBody>
      </p:sp>
      <p:sp>
        <p:nvSpPr>
          <p:cNvPr id="28" name="Rectangle 27">
            <a:extLst>
              <a:ext uri="{FF2B5EF4-FFF2-40B4-BE49-F238E27FC236}">
                <a16:creationId xmlns:a16="http://schemas.microsoft.com/office/drawing/2014/main" id="{E4F37FAD-16FB-4C8C-8980-831A1535BBC7}"/>
              </a:ext>
            </a:extLst>
          </p:cNvPr>
          <p:cNvSpPr/>
          <p:nvPr/>
        </p:nvSpPr>
        <p:spPr>
          <a:xfrm>
            <a:off x="1793909" y="4004601"/>
            <a:ext cx="559293" cy="2752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2</a:t>
            </a:r>
            <a:endParaRPr lang="en-US" dirty="0"/>
          </a:p>
        </p:txBody>
      </p:sp>
      <p:sp>
        <p:nvSpPr>
          <p:cNvPr id="29" name="Rectangle 28">
            <a:extLst>
              <a:ext uri="{FF2B5EF4-FFF2-40B4-BE49-F238E27FC236}">
                <a16:creationId xmlns:a16="http://schemas.microsoft.com/office/drawing/2014/main" id="{E4A15990-2803-485C-9420-AA9BE560484A}"/>
              </a:ext>
            </a:extLst>
          </p:cNvPr>
          <p:cNvSpPr/>
          <p:nvPr/>
        </p:nvSpPr>
        <p:spPr>
          <a:xfrm>
            <a:off x="1793908" y="4279808"/>
            <a:ext cx="559293" cy="2752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3</a:t>
            </a:r>
            <a:endParaRPr lang="en-US" dirty="0"/>
          </a:p>
        </p:txBody>
      </p:sp>
      <p:sp>
        <p:nvSpPr>
          <p:cNvPr id="30" name="Rectangle 29">
            <a:extLst>
              <a:ext uri="{FF2B5EF4-FFF2-40B4-BE49-F238E27FC236}">
                <a16:creationId xmlns:a16="http://schemas.microsoft.com/office/drawing/2014/main" id="{A46B0F32-480C-46CE-B98C-D7A47D911AF2}"/>
              </a:ext>
            </a:extLst>
          </p:cNvPr>
          <p:cNvSpPr/>
          <p:nvPr/>
        </p:nvSpPr>
        <p:spPr>
          <a:xfrm>
            <a:off x="1793907" y="4563893"/>
            <a:ext cx="559293" cy="2752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4</a:t>
            </a:r>
            <a:endParaRPr lang="en-US" dirty="0"/>
          </a:p>
        </p:txBody>
      </p:sp>
      <p:sp>
        <p:nvSpPr>
          <p:cNvPr id="31" name="Rectangle 30">
            <a:extLst>
              <a:ext uri="{FF2B5EF4-FFF2-40B4-BE49-F238E27FC236}">
                <a16:creationId xmlns:a16="http://schemas.microsoft.com/office/drawing/2014/main" id="{64664485-1198-4E89-9594-CDA2FAEB93B7}"/>
              </a:ext>
            </a:extLst>
          </p:cNvPr>
          <p:cNvSpPr/>
          <p:nvPr/>
        </p:nvSpPr>
        <p:spPr>
          <a:xfrm>
            <a:off x="1793907" y="4852415"/>
            <a:ext cx="559293" cy="2752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5</a:t>
            </a:r>
            <a:endParaRPr lang="en-US" dirty="0"/>
          </a:p>
        </p:txBody>
      </p:sp>
      <p:sp>
        <p:nvSpPr>
          <p:cNvPr id="32" name="Arrow: Right 39">
            <a:extLst>
              <a:ext uri="{FF2B5EF4-FFF2-40B4-BE49-F238E27FC236}">
                <a16:creationId xmlns:a16="http://schemas.microsoft.com/office/drawing/2014/main" id="{7EC17967-B34B-4AEA-896E-2ACD5395C6AA}"/>
              </a:ext>
            </a:extLst>
          </p:cNvPr>
          <p:cNvSpPr/>
          <p:nvPr/>
        </p:nvSpPr>
        <p:spPr>
          <a:xfrm>
            <a:off x="2832594" y="4061363"/>
            <a:ext cx="701336" cy="67057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TextBox 32">
            <a:extLst>
              <a:ext uri="{FF2B5EF4-FFF2-40B4-BE49-F238E27FC236}">
                <a16:creationId xmlns:a16="http://schemas.microsoft.com/office/drawing/2014/main" id="{DCBF8EF1-45B1-4B6B-9111-D1B08EF6F010}"/>
              </a:ext>
            </a:extLst>
          </p:cNvPr>
          <p:cNvSpPr txBox="1"/>
          <p:nvPr/>
        </p:nvSpPr>
        <p:spPr>
          <a:xfrm>
            <a:off x="3975673" y="3843778"/>
            <a:ext cx="792257" cy="261610"/>
          </a:xfrm>
          <a:prstGeom prst="rect">
            <a:avLst/>
          </a:prstGeom>
          <a:noFill/>
        </p:spPr>
        <p:txBody>
          <a:bodyPr wrap="square" rtlCol="0">
            <a:spAutoFit/>
          </a:bodyPr>
          <a:lstStyle/>
          <a:p>
            <a:r>
              <a:rPr lang="tr-TR" sz="1100" dirty="0"/>
              <a:t>Broker 1</a:t>
            </a:r>
            <a:endParaRPr lang="en-US" sz="800" dirty="0"/>
          </a:p>
        </p:txBody>
      </p:sp>
      <p:sp>
        <p:nvSpPr>
          <p:cNvPr id="34" name="TextBox 33">
            <a:extLst>
              <a:ext uri="{FF2B5EF4-FFF2-40B4-BE49-F238E27FC236}">
                <a16:creationId xmlns:a16="http://schemas.microsoft.com/office/drawing/2014/main" id="{D38F9EBE-BE25-49ED-BA17-DE717382D85C}"/>
              </a:ext>
            </a:extLst>
          </p:cNvPr>
          <p:cNvSpPr txBox="1"/>
          <p:nvPr/>
        </p:nvSpPr>
        <p:spPr>
          <a:xfrm>
            <a:off x="5264414" y="3843778"/>
            <a:ext cx="792257" cy="261610"/>
          </a:xfrm>
          <a:prstGeom prst="rect">
            <a:avLst/>
          </a:prstGeom>
          <a:noFill/>
        </p:spPr>
        <p:txBody>
          <a:bodyPr wrap="square" rtlCol="0">
            <a:spAutoFit/>
          </a:bodyPr>
          <a:lstStyle/>
          <a:p>
            <a:r>
              <a:rPr lang="tr-TR" sz="1100" dirty="0"/>
              <a:t>Broker 2</a:t>
            </a:r>
            <a:endParaRPr lang="en-US" sz="800" dirty="0"/>
          </a:p>
        </p:txBody>
      </p:sp>
      <p:sp>
        <p:nvSpPr>
          <p:cNvPr id="35" name="TextBox 34">
            <a:extLst>
              <a:ext uri="{FF2B5EF4-FFF2-40B4-BE49-F238E27FC236}">
                <a16:creationId xmlns:a16="http://schemas.microsoft.com/office/drawing/2014/main" id="{9AE208CC-E738-4985-8DFB-5B8E3EC5B945}"/>
              </a:ext>
            </a:extLst>
          </p:cNvPr>
          <p:cNvSpPr txBox="1"/>
          <p:nvPr/>
        </p:nvSpPr>
        <p:spPr>
          <a:xfrm>
            <a:off x="6565603" y="3850576"/>
            <a:ext cx="792257" cy="261610"/>
          </a:xfrm>
          <a:prstGeom prst="rect">
            <a:avLst/>
          </a:prstGeom>
          <a:noFill/>
        </p:spPr>
        <p:txBody>
          <a:bodyPr wrap="square" rtlCol="0">
            <a:spAutoFit/>
          </a:bodyPr>
          <a:lstStyle/>
          <a:p>
            <a:r>
              <a:rPr lang="tr-TR" sz="1100" dirty="0"/>
              <a:t>Broker 3</a:t>
            </a:r>
            <a:endParaRPr lang="en-US" sz="800" dirty="0"/>
          </a:p>
        </p:txBody>
      </p:sp>
      <p:sp>
        <p:nvSpPr>
          <p:cNvPr id="36" name="TextBox 35">
            <a:extLst>
              <a:ext uri="{FF2B5EF4-FFF2-40B4-BE49-F238E27FC236}">
                <a16:creationId xmlns:a16="http://schemas.microsoft.com/office/drawing/2014/main" id="{BADC872E-6F21-49F6-B180-7BE659AE4ECE}"/>
              </a:ext>
            </a:extLst>
          </p:cNvPr>
          <p:cNvSpPr txBox="1"/>
          <p:nvPr/>
        </p:nvSpPr>
        <p:spPr>
          <a:xfrm>
            <a:off x="7866792" y="3850556"/>
            <a:ext cx="860579" cy="261610"/>
          </a:xfrm>
          <a:prstGeom prst="rect">
            <a:avLst/>
          </a:prstGeom>
          <a:noFill/>
        </p:spPr>
        <p:txBody>
          <a:bodyPr wrap="square" rtlCol="0">
            <a:spAutoFit/>
          </a:bodyPr>
          <a:lstStyle/>
          <a:p>
            <a:r>
              <a:rPr lang="tr-TR" sz="1100" dirty="0"/>
              <a:t>Broker 4</a:t>
            </a:r>
            <a:endParaRPr lang="en-US" sz="800" dirty="0"/>
          </a:p>
        </p:txBody>
      </p:sp>
      <p:sp>
        <p:nvSpPr>
          <p:cNvPr id="37" name="TextBox 36">
            <a:extLst>
              <a:ext uri="{FF2B5EF4-FFF2-40B4-BE49-F238E27FC236}">
                <a16:creationId xmlns:a16="http://schemas.microsoft.com/office/drawing/2014/main" id="{63DA2ED9-2F1F-42E2-B7ED-0D07ECF8458F}"/>
              </a:ext>
            </a:extLst>
          </p:cNvPr>
          <p:cNvSpPr txBox="1"/>
          <p:nvPr/>
        </p:nvSpPr>
        <p:spPr>
          <a:xfrm>
            <a:off x="9243055" y="3850556"/>
            <a:ext cx="801037" cy="261610"/>
          </a:xfrm>
          <a:prstGeom prst="rect">
            <a:avLst/>
          </a:prstGeom>
          <a:noFill/>
        </p:spPr>
        <p:txBody>
          <a:bodyPr wrap="square" rtlCol="0">
            <a:spAutoFit/>
          </a:bodyPr>
          <a:lstStyle/>
          <a:p>
            <a:r>
              <a:rPr lang="tr-TR" sz="1100" dirty="0"/>
              <a:t>Broker 5</a:t>
            </a:r>
            <a:endParaRPr lang="en-US" sz="800" dirty="0"/>
          </a:p>
        </p:txBody>
      </p:sp>
      <p:sp>
        <p:nvSpPr>
          <p:cNvPr id="38" name="Rectangle 37">
            <a:extLst>
              <a:ext uri="{FF2B5EF4-FFF2-40B4-BE49-F238E27FC236}">
                <a16:creationId xmlns:a16="http://schemas.microsoft.com/office/drawing/2014/main" id="{9A32D745-BC7C-4C9A-9B9F-35CE28F89DE6}"/>
              </a:ext>
            </a:extLst>
          </p:cNvPr>
          <p:cNvSpPr/>
          <p:nvPr/>
        </p:nvSpPr>
        <p:spPr>
          <a:xfrm>
            <a:off x="1793907" y="3731063"/>
            <a:ext cx="559293" cy="275207"/>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1</a:t>
            </a:r>
            <a:endParaRPr lang="en-US" dirty="0"/>
          </a:p>
        </p:txBody>
      </p:sp>
      <p:sp>
        <p:nvSpPr>
          <p:cNvPr id="39" name="Rectangle 38">
            <a:extLst>
              <a:ext uri="{FF2B5EF4-FFF2-40B4-BE49-F238E27FC236}">
                <a16:creationId xmlns:a16="http://schemas.microsoft.com/office/drawing/2014/main" id="{1B4F6E81-2F60-42CB-A1E7-4E7E084AD7C0}"/>
              </a:ext>
            </a:extLst>
          </p:cNvPr>
          <p:cNvSpPr/>
          <p:nvPr/>
        </p:nvSpPr>
        <p:spPr>
          <a:xfrm>
            <a:off x="4000031" y="4112166"/>
            <a:ext cx="559293" cy="275207"/>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1</a:t>
            </a:r>
            <a:endParaRPr lang="en-US" dirty="0"/>
          </a:p>
        </p:txBody>
      </p:sp>
      <p:sp>
        <p:nvSpPr>
          <p:cNvPr id="40" name="TextBox 39">
            <a:extLst>
              <a:ext uri="{FF2B5EF4-FFF2-40B4-BE49-F238E27FC236}">
                <a16:creationId xmlns:a16="http://schemas.microsoft.com/office/drawing/2014/main" id="{86DAC07A-5F57-4471-BCB7-9E794FA73581}"/>
              </a:ext>
            </a:extLst>
          </p:cNvPr>
          <p:cNvSpPr txBox="1"/>
          <p:nvPr/>
        </p:nvSpPr>
        <p:spPr>
          <a:xfrm>
            <a:off x="5812449" y="5326102"/>
            <a:ext cx="2129417" cy="261610"/>
          </a:xfrm>
          <a:prstGeom prst="rect">
            <a:avLst/>
          </a:prstGeom>
          <a:noFill/>
        </p:spPr>
        <p:txBody>
          <a:bodyPr wrap="square" rtlCol="0">
            <a:spAutoFit/>
          </a:bodyPr>
          <a:lstStyle/>
          <a:p>
            <a:r>
              <a:rPr lang="tr-TR" sz="1100" dirty="0"/>
              <a:t>Replication Factor : 3</a:t>
            </a:r>
            <a:endParaRPr lang="en-US" sz="800" dirty="0"/>
          </a:p>
        </p:txBody>
      </p:sp>
      <p:sp>
        <p:nvSpPr>
          <p:cNvPr id="41" name="Rectangle 40">
            <a:extLst>
              <a:ext uri="{FF2B5EF4-FFF2-40B4-BE49-F238E27FC236}">
                <a16:creationId xmlns:a16="http://schemas.microsoft.com/office/drawing/2014/main" id="{2451CD63-EDE2-4A02-AF17-B29BDA6951C8}"/>
              </a:ext>
            </a:extLst>
          </p:cNvPr>
          <p:cNvSpPr/>
          <p:nvPr/>
        </p:nvSpPr>
        <p:spPr>
          <a:xfrm>
            <a:off x="5311475" y="4112220"/>
            <a:ext cx="559293" cy="275207"/>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1</a:t>
            </a:r>
            <a:endParaRPr lang="en-US" dirty="0"/>
          </a:p>
        </p:txBody>
      </p:sp>
      <p:sp>
        <p:nvSpPr>
          <p:cNvPr id="42" name="Rectangle 41">
            <a:extLst>
              <a:ext uri="{FF2B5EF4-FFF2-40B4-BE49-F238E27FC236}">
                <a16:creationId xmlns:a16="http://schemas.microsoft.com/office/drawing/2014/main" id="{36DB7EDA-9456-4DDE-9B10-2978CBFC8A29}"/>
              </a:ext>
            </a:extLst>
          </p:cNvPr>
          <p:cNvSpPr/>
          <p:nvPr/>
        </p:nvSpPr>
        <p:spPr>
          <a:xfrm>
            <a:off x="6620165" y="4105388"/>
            <a:ext cx="559293" cy="275207"/>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1</a:t>
            </a:r>
            <a:endParaRPr lang="en-US" dirty="0"/>
          </a:p>
        </p:txBody>
      </p:sp>
      <p:sp>
        <p:nvSpPr>
          <p:cNvPr id="43" name="Rectangle 42">
            <a:extLst>
              <a:ext uri="{FF2B5EF4-FFF2-40B4-BE49-F238E27FC236}">
                <a16:creationId xmlns:a16="http://schemas.microsoft.com/office/drawing/2014/main" id="{4676003D-C795-46E2-A14E-B30E7BEB48E1}"/>
              </a:ext>
            </a:extLst>
          </p:cNvPr>
          <p:cNvSpPr/>
          <p:nvPr/>
        </p:nvSpPr>
        <p:spPr>
          <a:xfrm>
            <a:off x="1794597" y="4004600"/>
            <a:ext cx="559293" cy="275207"/>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2</a:t>
            </a:r>
            <a:endParaRPr lang="en-US" dirty="0"/>
          </a:p>
        </p:txBody>
      </p:sp>
      <p:sp>
        <p:nvSpPr>
          <p:cNvPr id="44" name="Rectangle 43">
            <a:extLst>
              <a:ext uri="{FF2B5EF4-FFF2-40B4-BE49-F238E27FC236}">
                <a16:creationId xmlns:a16="http://schemas.microsoft.com/office/drawing/2014/main" id="{E0C1EF93-A93A-4AB0-9A00-1B47B1B0882C}"/>
              </a:ext>
            </a:extLst>
          </p:cNvPr>
          <p:cNvSpPr/>
          <p:nvPr/>
        </p:nvSpPr>
        <p:spPr>
          <a:xfrm>
            <a:off x="7941866" y="4105388"/>
            <a:ext cx="559293" cy="275207"/>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2</a:t>
            </a:r>
            <a:endParaRPr lang="en-US" dirty="0"/>
          </a:p>
        </p:txBody>
      </p:sp>
      <p:sp>
        <p:nvSpPr>
          <p:cNvPr id="45" name="Rectangle 44">
            <a:extLst>
              <a:ext uri="{FF2B5EF4-FFF2-40B4-BE49-F238E27FC236}">
                <a16:creationId xmlns:a16="http://schemas.microsoft.com/office/drawing/2014/main" id="{FE11FAF1-0379-46D6-B230-C5C90E901D9E}"/>
              </a:ext>
            </a:extLst>
          </p:cNvPr>
          <p:cNvSpPr/>
          <p:nvPr/>
        </p:nvSpPr>
        <p:spPr>
          <a:xfrm>
            <a:off x="9260811" y="4105388"/>
            <a:ext cx="559293" cy="275207"/>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2</a:t>
            </a:r>
            <a:endParaRPr lang="en-US" dirty="0"/>
          </a:p>
        </p:txBody>
      </p:sp>
      <p:sp>
        <p:nvSpPr>
          <p:cNvPr id="46" name="Rectangle 45">
            <a:extLst>
              <a:ext uri="{FF2B5EF4-FFF2-40B4-BE49-F238E27FC236}">
                <a16:creationId xmlns:a16="http://schemas.microsoft.com/office/drawing/2014/main" id="{D6E4D4C3-6CDF-4739-9DB9-C28D352AA935}"/>
              </a:ext>
            </a:extLst>
          </p:cNvPr>
          <p:cNvSpPr/>
          <p:nvPr/>
        </p:nvSpPr>
        <p:spPr>
          <a:xfrm>
            <a:off x="4005254" y="4407400"/>
            <a:ext cx="559293" cy="275207"/>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2</a:t>
            </a:r>
            <a:endParaRPr lang="en-US" dirty="0"/>
          </a:p>
        </p:txBody>
      </p:sp>
      <p:sp>
        <p:nvSpPr>
          <p:cNvPr id="47" name="Rectangle 46">
            <a:extLst>
              <a:ext uri="{FF2B5EF4-FFF2-40B4-BE49-F238E27FC236}">
                <a16:creationId xmlns:a16="http://schemas.microsoft.com/office/drawing/2014/main" id="{4F3B69DF-F851-43C2-9EB4-9199565115C2}"/>
              </a:ext>
            </a:extLst>
          </p:cNvPr>
          <p:cNvSpPr/>
          <p:nvPr/>
        </p:nvSpPr>
        <p:spPr>
          <a:xfrm>
            <a:off x="5311475" y="4396761"/>
            <a:ext cx="559293" cy="275207"/>
          </a:xfrm>
          <a:prstGeom prst="rec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3</a:t>
            </a:r>
            <a:endParaRPr lang="en-US" dirty="0"/>
          </a:p>
        </p:txBody>
      </p:sp>
      <p:sp>
        <p:nvSpPr>
          <p:cNvPr id="48" name="Rectangle 47">
            <a:extLst>
              <a:ext uri="{FF2B5EF4-FFF2-40B4-BE49-F238E27FC236}">
                <a16:creationId xmlns:a16="http://schemas.microsoft.com/office/drawing/2014/main" id="{A713F3F3-7B1B-4327-A625-D8A025B9C605}"/>
              </a:ext>
            </a:extLst>
          </p:cNvPr>
          <p:cNvSpPr/>
          <p:nvPr/>
        </p:nvSpPr>
        <p:spPr>
          <a:xfrm>
            <a:off x="1794453" y="4288685"/>
            <a:ext cx="559293" cy="275207"/>
          </a:xfrm>
          <a:prstGeom prst="rec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3</a:t>
            </a:r>
            <a:endParaRPr lang="en-US" dirty="0"/>
          </a:p>
        </p:txBody>
      </p:sp>
      <p:sp>
        <p:nvSpPr>
          <p:cNvPr id="49" name="Rectangle 48">
            <a:extLst>
              <a:ext uri="{FF2B5EF4-FFF2-40B4-BE49-F238E27FC236}">
                <a16:creationId xmlns:a16="http://schemas.microsoft.com/office/drawing/2014/main" id="{0973C7F0-452E-42D0-B666-5877C5C7AF1E}"/>
              </a:ext>
            </a:extLst>
          </p:cNvPr>
          <p:cNvSpPr/>
          <p:nvPr/>
        </p:nvSpPr>
        <p:spPr>
          <a:xfrm>
            <a:off x="6621542" y="4390100"/>
            <a:ext cx="559293" cy="275207"/>
          </a:xfrm>
          <a:prstGeom prst="rec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3</a:t>
            </a:r>
            <a:endParaRPr lang="en-US" dirty="0"/>
          </a:p>
        </p:txBody>
      </p:sp>
      <p:sp>
        <p:nvSpPr>
          <p:cNvPr id="50" name="Rectangle 49">
            <a:extLst>
              <a:ext uri="{FF2B5EF4-FFF2-40B4-BE49-F238E27FC236}">
                <a16:creationId xmlns:a16="http://schemas.microsoft.com/office/drawing/2014/main" id="{F4C349E7-2E2E-4010-B500-BAB3F81EA6C0}"/>
              </a:ext>
            </a:extLst>
          </p:cNvPr>
          <p:cNvSpPr/>
          <p:nvPr/>
        </p:nvSpPr>
        <p:spPr>
          <a:xfrm>
            <a:off x="7941866" y="4390100"/>
            <a:ext cx="559293" cy="275207"/>
          </a:xfrm>
          <a:prstGeom prst="rect">
            <a:avLst/>
          </a:prstGeom>
          <a:solidFill>
            <a:schemeClr val="bg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3</a:t>
            </a:r>
            <a:endParaRPr lang="en-US" dirty="0"/>
          </a:p>
        </p:txBody>
      </p:sp>
      <p:sp>
        <p:nvSpPr>
          <p:cNvPr id="51" name="Rectangle 50">
            <a:extLst>
              <a:ext uri="{FF2B5EF4-FFF2-40B4-BE49-F238E27FC236}">
                <a16:creationId xmlns:a16="http://schemas.microsoft.com/office/drawing/2014/main" id="{358C3AF9-B3E7-4EF9-8382-D72665F685B2}"/>
              </a:ext>
            </a:extLst>
          </p:cNvPr>
          <p:cNvSpPr/>
          <p:nvPr/>
        </p:nvSpPr>
        <p:spPr>
          <a:xfrm>
            <a:off x="1791979" y="4577207"/>
            <a:ext cx="559293" cy="275207"/>
          </a:xfrm>
          <a:prstGeom prst="rect">
            <a:avLst/>
          </a:prstGeom>
          <a:solidFill>
            <a:schemeClr val="accent5">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4</a:t>
            </a:r>
            <a:endParaRPr lang="en-US" dirty="0"/>
          </a:p>
        </p:txBody>
      </p:sp>
      <p:sp>
        <p:nvSpPr>
          <p:cNvPr id="52" name="Rectangle 51">
            <a:extLst>
              <a:ext uri="{FF2B5EF4-FFF2-40B4-BE49-F238E27FC236}">
                <a16:creationId xmlns:a16="http://schemas.microsoft.com/office/drawing/2014/main" id="{28D03ED1-E10D-4C09-AEB5-9094D4735450}"/>
              </a:ext>
            </a:extLst>
          </p:cNvPr>
          <p:cNvSpPr/>
          <p:nvPr/>
        </p:nvSpPr>
        <p:spPr>
          <a:xfrm>
            <a:off x="4002243" y="4694364"/>
            <a:ext cx="559293" cy="275207"/>
          </a:xfrm>
          <a:prstGeom prst="rect">
            <a:avLst/>
          </a:prstGeom>
          <a:solidFill>
            <a:schemeClr val="accent5">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4</a:t>
            </a:r>
            <a:endParaRPr lang="en-US" dirty="0"/>
          </a:p>
        </p:txBody>
      </p:sp>
      <p:sp>
        <p:nvSpPr>
          <p:cNvPr id="53" name="Rectangle 52">
            <a:extLst>
              <a:ext uri="{FF2B5EF4-FFF2-40B4-BE49-F238E27FC236}">
                <a16:creationId xmlns:a16="http://schemas.microsoft.com/office/drawing/2014/main" id="{833880C1-378E-46BC-A81C-6749D8CCD351}"/>
              </a:ext>
            </a:extLst>
          </p:cNvPr>
          <p:cNvSpPr/>
          <p:nvPr/>
        </p:nvSpPr>
        <p:spPr>
          <a:xfrm>
            <a:off x="5311474" y="4683927"/>
            <a:ext cx="559293" cy="275207"/>
          </a:xfrm>
          <a:prstGeom prst="rect">
            <a:avLst/>
          </a:prstGeom>
          <a:solidFill>
            <a:schemeClr val="accent5">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4</a:t>
            </a:r>
            <a:endParaRPr lang="en-US" dirty="0"/>
          </a:p>
        </p:txBody>
      </p:sp>
      <p:sp>
        <p:nvSpPr>
          <p:cNvPr id="54" name="Rectangle 53">
            <a:extLst>
              <a:ext uri="{FF2B5EF4-FFF2-40B4-BE49-F238E27FC236}">
                <a16:creationId xmlns:a16="http://schemas.microsoft.com/office/drawing/2014/main" id="{C1F72767-2746-4153-890B-1A3352D3D8DE}"/>
              </a:ext>
            </a:extLst>
          </p:cNvPr>
          <p:cNvSpPr/>
          <p:nvPr/>
        </p:nvSpPr>
        <p:spPr>
          <a:xfrm>
            <a:off x="9260809" y="4391809"/>
            <a:ext cx="559293" cy="275207"/>
          </a:xfrm>
          <a:prstGeom prst="rect">
            <a:avLst/>
          </a:prstGeom>
          <a:solidFill>
            <a:schemeClr val="accent5">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4</a:t>
            </a:r>
            <a:endParaRPr lang="en-US" dirty="0"/>
          </a:p>
        </p:txBody>
      </p:sp>
      <p:sp>
        <p:nvSpPr>
          <p:cNvPr id="55" name="Rectangle 54">
            <a:extLst>
              <a:ext uri="{FF2B5EF4-FFF2-40B4-BE49-F238E27FC236}">
                <a16:creationId xmlns:a16="http://schemas.microsoft.com/office/drawing/2014/main" id="{ABE33F97-BE78-4FF3-AA9C-FF316098044A}"/>
              </a:ext>
            </a:extLst>
          </p:cNvPr>
          <p:cNvSpPr/>
          <p:nvPr/>
        </p:nvSpPr>
        <p:spPr>
          <a:xfrm>
            <a:off x="1794453" y="4846858"/>
            <a:ext cx="559293" cy="275207"/>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5</a:t>
            </a:r>
            <a:endParaRPr lang="en-US" dirty="0"/>
          </a:p>
        </p:txBody>
      </p:sp>
      <p:sp>
        <p:nvSpPr>
          <p:cNvPr id="56" name="Rectangle 55">
            <a:extLst>
              <a:ext uri="{FF2B5EF4-FFF2-40B4-BE49-F238E27FC236}">
                <a16:creationId xmlns:a16="http://schemas.microsoft.com/office/drawing/2014/main" id="{6BFE7102-D3B2-4320-978C-7A87D21DD949}"/>
              </a:ext>
            </a:extLst>
          </p:cNvPr>
          <p:cNvSpPr/>
          <p:nvPr/>
        </p:nvSpPr>
        <p:spPr>
          <a:xfrm>
            <a:off x="6620165" y="4671284"/>
            <a:ext cx="559293" cy="275207"/>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5</a:t>
            </a:r>
            <a:endParaRPr lang="en-US" dirty="0"/>
          </a:p>
        </p:txBody>
      </p:sp>
      <p:sp>
        <p:nvSpPr>
          <p:cNvPr id="57" name="Rectangle 56">
            <a:extLst>
              <a:ext uri="{FF2B5EF4-FFF2-40B4-BE49-F238E27FC236}">
                <a16:creationId xmlns:a16="http://schemas.microsoft.com/office/drawing/2014/main" id="{E8241673-6C40-4A07-8FB9-D1C02C30BBD1}"/>
              </a:ext>
            </a:extLst>
          </p:cNvPr>
          <p:cNvSpPr/>
          <p:nvPr/>
        </p:nvSpPr>
        <p:spPr>
          <a:xfrm>
            <a:off x="7949365" y="4672759"/>
            <a:ext cx="559293" cy="275207"/>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5</a:t>
            </a:r>
            <a:endParaRPr lang="en-US" dirty="0"/>
          </a:p>
        </p:txBody>
      </p:sp>
      <p:sp>
        <p:nvSpPr>
          <p:cNvPr id="58" name="Rectangle 57">
            <a:extLst>
              <a:ext uri="{FF2B5EF4-FFF2-40B4-BE49-F238E27FC236}">
                <a16:creationId xmlns:a16="http://schemas.microsoft.com/office/drawing/2014/main" id="{A26A1CF9-52D6-4AE7-A06B-347471FB1977}"/>
              </a:ext>
            </a:extLst>
          </p:cNvPr>
          <p:cNvSpPr/>
          <p:nvPr/>
        </p:nvSpPr>
        <p:spPr>
          <a:xfrm>
            <a:off x="9260808" y="4673552"/>
            <a:ext cx="559293" cy="275207"/>
          </a:xfrm>
          <a:prstGeom prst="rect">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5</a:t>
            </a:r>
            <a:endParaRPr lang="en-US" dirty="0"/>
          </a:p>
        </p:txBody>
      </p:sp>
      <p:sp>
        <p:nvSpPr>
          <p:cNvPr id="60" name="TextBox 59">
            <a:extLst>
              <a:ext uri="{FF2B5EF4-FFF2-40B4-BE49-F238E27FC236}">
                <a16:creationId xmlns:a16="http://schemas.microsoft.com/office/drawing/2014/main" id="{E5AC94E2-FCCB-44F2-9554-7D0BDD8FBB4B}"/>
              </a:ext>
            </a:extLst>
          </p:cNvPr>
          <p:cNvSpPr txBox="1"/>
          <p:nvPr/>
        </p:nvSpPr>
        <p:spPr>
          <a:xfrm>
            <a:off x="9260808" y="3795310"/>
            <a:ext cx="801037" cy="261610"/>
          </a:xfrm>
          <a:prstGeom prst="rect">
            <a:avLst/>
          </a:prstGeom>
          <a:solidFill>
            <a:schemeClr val="bg1">
              <a:lumMod val="95000"/>
            </a:schemeClr>
          </a:solidFill>
        </p:spPr>
        <p:txBody>
          <a:bodyPr wrap="square" rtlCol="0">
            <a:spAutoFit/>
          </a:bodyPr>
          <a:lstStyle/>
          <a:p>
            <a:r>
              <a:rPr lang="tr-TR" sz="1100" dirty="0"/>
              <a:t>Broker 5</a:t>
            </a:r>
            <a:endParaRPr lang="en-US" sz="800" dirty="0"/>
          </a:p>
        </p:txBody>
      </p:sp>
      <p:sp>
        <p:nvSpPr>
          <p:cNvPr id="61" name="Rectangle 60">
            <a:extLst>
              <a:ext uri="{FF2B5EF4-FFF2-40B4-BE49-F238E27FC236}">
                <a16:creationId xmlns:a16="http://schemas.microsoft.com/office/drawing/2014/main" id="{E9413BD9-6CA7-4007-9893-CAF3B024A36D}"/>
              </a:ext>
            </a:extLst>
          </p:cNvPr>
          <p:cNvSpPr/>
          <p:nvPr/>
        </p:nvSpPr>
        <p:spPr>
          <a:xfrm>
            <a:off x="9262191" y="4106021"/>
            <a:ext cx="559293" cy="275207"/>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2</a:t>
            </a:r>
            <a:endParaRPr lang="en-US" dirty="0"/>
          </a:p>
        </p:txBody>
      </p:sp>
      <p:sp>
        <p:nvSpPr>
          <p:cNvPr id="62" name="Rectangle 61">
            <a:extLst>
              <a:ext uri="{FF2B5EF4-FFF2-40B4-BE49-F238E27FC236}">
                <a16:creationId xmlns:a16="http://schemas.microsoft.com/office/drawing/2014/main" id="{4001E025-E13F-4FA4-A60A-6666A7B9DB1E}"/>
              </a:ext>
            </a:extLst>
          </p:cNvPr>
          <p:cNvSpPr/>
          <p:nvPr/>
        </p:nvSpPr>
        <p:spPr>
          <a:xfrm>
            <a:off x="9262189" y="4392442"/>
            <a:ext cx="559293" cy="275207"/>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4</a:t>
            </a:r>
            <a:endParaRPr lang="en-US" dirty="0"/>
          </a:p>
        </p:txBody>
      </p:sp>
      <p:sp>
        <p:nvSpPr>
          <p:cNvPr id="63" name="Rectangle 62">
            <a:extLst>
              <a:ext uri="{FF2B5EF4-FFF2-40B4-BE49-F238E27FC236}">
                <a16:creationId xmlns:a16="http://schemas.microsoft.com/office/drawing/2014/main" id="{0A0DB0CD-7C29-473A-B113-6ABBA297C8EF}"/>
              </a:ext>
            </a:extLst>
          </p:cNvPr>
          <p:cNvSpPr/>
          <p:nvPr/>
        </p:nvSpPr>
        <p:spPr>
          <a:xfrm>
            <a:off x="9262188" y="4674185"/>
            <a:ext cx="559293" cy="275207"/>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tr-TR" dirty="0"/>
              <a:t>5</a:t>
            </a:r>
            <a:endParaRPr lang="en-US" dirty="0"/>
          </a:p>
        </p:txBody>
      </p:sp>
      <p:sp>
        <p:nvSpPr>
          <p:cNvPr id="64" name="TextBox 63">
            <a:extLst>
              <a:ext uri="{FF2B5EF4-FFF2-40B4-BE49-F238E27FC236}">
                <a16:creationId xmlns:a16="http://schemas.microsoft.com/office/drawing/2014/main" id="{1EAACE0D-8484-4843-9750-1066BCB60DB0}"/>
              </a:ext>
            </a:extLst>
          </p:cNvPr>
          <p:cNvSpPr txBox="1"/>
          <p:nvPr/>
        </p:nvSpPr>
        <p:spPr>
          <a:xfrm>
            <a:off x="9253309" y="3680063"/>
            <a:ext cx="559294" cy="1400383"/>
          </a:xfrm>
          <a:prstGeom prst="rect">
            <a:avLst/>
          </a:prstGeom>
          <a:noFill/>
        </p:spPr>
        <p:txBody>
          <a:bodyPr wrap="square" rtlCol="0">
            <a:spAutoFit/>
          </a:bodyPr>
          <a:lstStyle/>
          <a:p>
            <a:r>
              <a:rPr lang="tr-TR" sz="8500" dirty="0">
                <a:solidFill>
                  <a:srgbClr val="FF0000"/>
                </a:solidFill>
                <a:latin typeface="Arial Rounded MT Bold" panose="020F0704030504030204" pitchFamily="34" charset="0"/>
              </a:rPr>
              <a:t>x</a:t>
            </a:r>
            <a:endParaRPr lang="en-US" sz="8500" dirty="0">
              <a:solidFill>
                <a:srgbClr val="FF0000"/>
              </a:solidFill>
              <a:latin typeface="Arial Rounded MT Bold" panose="020F0704030504030204" pitchFamily="34" charset="0"/>
            </a:endParaRPr>
          </a:p>
        </p:txBody>
      </p:sp>
    </p:spTree>
    <p:extLst>
      <p:ext uri="{BB962C8B-B14F-4D97-AF65-F5344CB8AC3E}">
        <p14:creationId xmlns:p14="http://schemas.microsoft.com/office/powerpoint/2010/main" val="9101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arn(inVertic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arn(inVertical)">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down)">
                                      <p:cBhvr>
                                        <p:cTn id="43" dur="500"/>
                                        <p:tgtEl>
                                          <p:spTgt spid="3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down)">
                                      <p:cBhvr>
                                        <p:cTn id="46" dur="500"/>
                                        <p:tgtEl>
                                          <p:spTgt spid="3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barn(inVertical)">
                                      <p:cBhvr>
                                        <p:cTn id="54" dur="500"/>
                                        <p:tgtEl>
                                          <p:spTgt spid="38"/>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barn(inVertical)">
                                      <p:cBhvr>
                                        <p:cTn id="59" dur="500"/>
                                        <p:tgtEl>
                                          <p:spTgt spid="3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down)">
                                      <p:cBhvr>
                                        <p:cTn id="64" dur="500"/>
                                        <p:tgtEl>
                                          <p:spTgt spid="40"/>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barn(inVertical)">
                                      <p:cBhvr>
                                        <p:cTn id="69" dur="500"/>
                                        <p:tgtEl>
                                          <p:spTgt spid="41"/>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barn(inVertical)">
                                      <p:cBhvr>
                                        <p:cTn id="74" dur="500"/>
                                        <p:tgtEl>
                                          <p:spTgt spid="42"/>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barn(inVertical)">
                                      <p:cBhvr>
                                        <p:cTn id="79" dur="500"/>
                                        <p:tgtEl>
                                          <p:spTgt spid="43"/>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barn(inVertical)">
                                      <p:cBhvr>
                                        <p:cTn id="84" dur="500"/>
                                        <p:tgtEl>
                                          <p:spTgt spid="44"/>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barn(inVertical)">
                                      <p:cBhvr>
                                        <p:cTn id="87" dur="500"/>
                                        <p:tgtEl>
                                          <p:spTgt spid="45"/>
                                        </p:tgtEl>
                                      </p:cBhvr>
                                    </p:animEffect>
                                  </p:childTnLst>
                                </p:cTn>
                              </p:par>
                              <p:par>
                                <p:cTn id="88" presetID="16" presetClass="entr" presetSubtype="21" fill="hold" grpId="0" nodeType="with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barn(inVertical)">
                                      <p:cBhvr>
                                        <p:cTn id="90" dur="500"/>
                                        <p:tgtEl>
                                          <p:spTgt spid="46"/>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grpId="0" nodeType="clickEffect">
                                  <p:stCondLst>
                                    <p:cond delay="0"/>
                                  </p:stCondLst>
                                  <p:childTnLst>
                                    <p:set>
                                      <p:cBhvr>
                                        <p:cTn id="94" dur="1" fill="hold">
                                          <p:stCondLst>
                                            <p:cond delay="0"/>
                                          </p:stCondLst>
                                        </p:cTn>
                                        <p:tgtEl>
                                          <p:spTgt spid="47"/>
                                        </p:tgtEl>
                                        <p:attrNameLst>
                                          <p:attrName>style.visibility</p:attrName>
                                        </p:attrNameLst>
                                      </p:cBhvr>
                                      <p:to>
                                        <p:strVal val="visible"/>
                                      </p:to>
                                    </p:set>
                                    <p:animEffect transition="in" filter="barn(inVertical)">
                                      <p:cBhvr>
                                        <p:cTn id="95" dur="500"/>
                                        <p:tgtEl>
                                          <p:spTgt spid="47"/>
                                        </p:tgtEl>
                                      </p:cBhvr>
                                    </p:animEffect>
                                  </p:childTnLst>
                                </p:cTn>
                              </p:par>
                              <p:par>
                                <p:cTn id="96" presetID="16" presetClass="entr" presetSubtype="21" fill="hold" grpId="0" nodeType="withEffect">
                                  <p:stCondLst>
                                    <p:cond delay="0"/>
                                  </p:stCondLst>
                                  <p:childTnLst>
                                    <p:set>
                                      <p:cBhvr>
                                        <p:cTn id="97" dur="1" fill="hold">
                                          <p:stCondLst>
                                            <p:cond delay="0"/>
                                          </p:stCondLst>
                                        </p:cTn>
                                        <p:tgtEl>
                                          <p:spTgt spid="48"/>
                                        </p:tgtEl>
                                        <p:attrNameLst>
                                          <p:attrName>style.visibility</p:attrName>
                                        </p:attrNameLst>
                                      </p:cBhvr>
                                      <p:to>
                                        <p:strVal val="visible"/>
                                      </p:to>
                                    </p:set>
                                    <p:animEffect transition="in" filter="barn(inVertical)">
                                      <p:cBhvr>
                                        <p:cTn id="98" dur="500"/>
                                        <p:tgtEl>
                                          <p:spTgt spid="48"/>
                                        </p:tgtEl>
                                      </p:cBhvr>
                                    </p:animEffect>
                                  </p:childTnLst>
                                </p:cTn>
                              </p:par>
                              <p:par>
                                <p:cTn id="99" presetID="16" presetClass="entr" presetSubtype="21" fill="hold" grpId="0" nodeType="with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barn(inVertical)">
                                      <p:cBhvr>
                                        <p:cTn id="101" dur="500"/>
                                        <p:tgtEl>
                                          <p:spTgt spid="49"/>
                                        </p:tgtEl>
                                      </p:cBhvr>
                                    </p:animEffect>
                                  </p:childTnLst>
                                </p:cTn>
                              </p:par>
                              <p:par>
                                <p:cTn id="102" presetID="16" presetClass="entr" presetSubtype="21" fill="hold" grpId="0" nodeType="with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barn(inVertical)">
                                      <p:cBhvr>
                                        <p:cTn id="104" dur="500"/>
                                        <p:tgtEl>
                                          <p:spTgt spid="50"/>
                                        </p:tgtEl>
                                      </p:cBhvr>
                                    </p:animEffect>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grpId="0" nodeType="clickEffect">
                                  <p:stCondLst>
                                    <p:cond delay="0"/>
                                  </p:stCondLst>
                                  <p:childTnLst>
                                    <p:set>
                                      <p:cBhvr>
                                        <p:cTn id="108" dur="1" fill="hold">
                                          <p:stCondLst>
                                            <p:cond delay="0"/>
                                          </p:stCondLst>
                                        </p:cTn>
                                        <p:tgtEl>
                                          <p:spTgt spid="52"/>
                                        </p:tgtEl>
                                        <p:attrNameLst>
                                          <p:attrName>style.visibility</p:attrName>
                                        </p:attrNameLst>
                                      </p:cBhvr>
                                      <p:to>
                                        <p:strVal val="visible"/>
                                      </p:to>
                                    </p:set>
                                    <p:animEffect transition="in" filter="barn(inVertical)">
                                      <p:cBhvr>
                                        <p:cTn id="109" dur="500"/>
                                        <p:tgtEl>
                                          <p:spTgt spid="52"/>
                                        </p:tgtEl>
                                      </p:cBhvr>
                                    </p:animEffect>
                                  </p:childTnLst>
                                </p:cTn>
                              </p:par>
                              <p:par>
                                <p:cTn id="110" presetID="16" presetClass="entr" presetSubtype="21" fill="hold" grpId="0" nodeType="with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barn(inVertical)">
                                      <p:cBhvr>
                                        <p:cTn id="112" dur="500"/>
                                        <p:tgtEl>
                                          <p:spTgt spid="51"/>
                                        </p:tgtEl>
                                      </p:cBhvr>
                                    </p:animEffect>
                                  </p:childTnLst>
                                </p:cTn>
                              </p:par>
                              <p:par>
                                <p:cTn id="113" presetID="16" presetClass="entr" presetSubtype="21" fill="hold" grpId="0" nodeType="withEffect">
                                  <p:stCondLst>
                                    <p:cond delay="0"/>
                                  </p:stCondLst>
                                  <p:childTnLst>
                                    <p:set>
                                      <p:cBhvr>
                                        <p:cTn id="114" dur="1" fill="hold">
                                          <p:stCondLst>
                                            <p:cond delay="0"/>
                                          </p:stCondLst>
                                        </p:cTn>
                                        <p:tgtEl>
                                          <p:spTgt spid="53"/>
                                        </p:tgtEl>
                                        <p:attrNameLst>
                                          <p:attrName>style.visibility</p:attrName>
                                        </p:attrNameLst>
                                      </p:cBhvr>
                                      <p:to>
                                        <p:strVal val="visible"/>
                                      </p:to>
                                    </p:set>
                                    <p:animEffect transition="in" filter="barn(inVertical)">
                                      <p:cBhvr>
                                        <p:cTn id="115" dur="500"/>
                                        <p:tgtEl>
                                          <p:spTgt spid="53"/>
                                        </p:tgtEl>
                                      </p:cBhvr>
                                    </p:animEffect>
                                  </p:childTnLst>
                                </p:cTn>
                              </p:par>
                              <p:par>
                                <p:cTn id="116" presetID="16" presetClass="entr" presetSubtype="21" fill="hold" grpId="0"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barn(inVertical)">
                                      <p:cBhvr>
                                        <p:cTn id="118" dur="500"/>
                                        <p:tgtEl>
                                          <p:spTgt spid="54"/>
                                        </p:tgtEl>
                                      </p:cBhvr>
                                    </p:animEffect>
                                  </p:childTnLst>
                                </p:cTn>
                              </p:par>
                            </p:childTnLst>
                          </p:cTn>
                        </p:par>
                      </p:childTnLst>
                    </p:cTn>
                  </p:par>
                  <p:par>
                    <p:cTn id="119" fill="hold">
                      <p:stCondLst>
                        <p:cond delay="indefinite"/>
                      </p:stCondLst>
                      <p:childTnLst>
                        <p:par>
                          <p:cTn id="120" fill="hold">
                            <p:stCondLst>
                              <p:cond delay="0"/>
                            </p:stCondLst>
                            <p:childTnLst>
                              <p:par>
                                <p:cTn id="121" presetID="16" presetClass="entr" presetSubtype="21" fill="hold" grpId="0" nodeType="clickEffect">
                                  <p:stCondLst>
                                    <p:cond delay="0"/>
                                  </p:stCondLst>
                                  <p:childTnLst>
                                    <p:set>
                                      <p:cBhvr>
                                        <p:cTn id="122" dur="1" fill="hold">
                                          <p:stCondLst>
                                            <p:cond delay="0"/>
                                          </p:stCondLst>
                                        </p:cTn>
                                        <p:tgtEl>
                                          <p:spTgt spid="55"/>
                                        </p:tgtEl>
                                        <p:attrNameLst>
                                          <p:attrName>style.visibility</p:attrName>
                                        </p:attrNameLst>
                                      </p:cBhvr>
                                      <p:to>
                                        <p:strVal val="visible"/>
                                      </p:to>
                                    </p:set>
                                    <p:animEffect transition="in" filter="barn(inVertical)">
                                      <p:cBhvr>
                                        <p:cTn id="123" dur="500"/>
                                        <p:tgtEl>
                                          <p:spTgt spid="55"/>
                                        </p:tgtEl>
                                      </p:cBhvr>
                                    </p:animEffect>
                                  </p:childTnLst>
                                </p:cTn>
                              </p:par>
                            </p:childTnLst>
                          </p:cTn>
                        </p:par>
                      </p:childTnLst>
                    </p:cTn>
                  </p:par>
                  <p:par>
                    <p:cTn id="124" fill="hold">
                      <p:stCondLst>
                        <p:cond delay="indefinite"/>
                      </p:stCondLst>
                      <p:childTnLst>
                        <p:par>
                          <p:cTn id="125" fill="hold">
                            <p:stCondLst>
                              <p:cond delay="0"/>
                            </p:stCondLst>
                            <p:childTnLst>
                              <p:par>
                                <p:cTn id="126" presetID="16" presetClass="entr" presetSubtype="21" fill="hold" grpId="0" nodeType="clickEffect">
                                  <p:stCondLst>
                                    <p:cond delay="0"/>
                                  </p:stCondLst>
                                  <p:childTnLst>
                                    <p:set>
                                      <p:cBhvr>
                                        <p:cTn id="127" dur="1" fill="hold">
                                          <p:stCondLst>
                                            <p:cond delay="0"/>
                                          </p:stCondLst>
                                        </p:cTn>
                                        <p:tgtEl>
                                          <p:spTgt spid="56"/>
                                        </p:tgtEl>
                                        <p:attrNameLst>
                                          <p:attrName>style.visibility</p:attrName>
                                        </p:attrNameLst>
                                      </p:cBhvr>
                                      <p:to>
                                        <p:strVal val="visible"/>
                                      </p:to>
                                    </p:set>
                                    <p:animEffect transition="in" filter="barn(inVertical)">
                                      <p:cBhvr>
                                        <p:cTn id="128" dur="500"/>
                                        <p:tgtEl>
                                          <p:spTgt spid="56"/>
                                        </p:tgtEl>
                                      </p:cBhvr>
                                    </p:animEffect>
                                  </p:childTnLst>
                                </p:cTn>
                              </p:par>
                            </p:childTnLst>
                          </p:cTn>
                        </p:par>
                      </p:childTnLst>
                    </p:cTn>
                  </p:par>
                  <p:par>
                    <p:cTn id="129" fill="hold">
                      <p:stCondLst>
                        <p:cond delay="indefinite"/>
                      </p:stCondLst>
                      <p:childTnLst>
                        <p:par>
                          <p:cTn id="130" fill="hold">
                            <p:stCondLst>
                              <p:cond delay="0"/>
                            </p:stCondLst>
                            <p:childTnLst>
                              <p:par>
                                <p:cTn id="131" presetID="16" presetClass="entr" presetSubtype="21" fill="hold" grpId="0" nodeType="clickEffect">
                                  <p:stCondLst>
                                    <p:cond delay="0"/>
                                  </p:stCondLst>
                                  <p:childTnLst>
                                    <p:set>
                                      <p:cBhvr>
                                        <p:cTn id="132" dur="1" fill="hold">
                                          <p:stCondLst>
                                            <p:cond delay="0"/>
                                          </p:stCondLst>
                                        </p:cTn>
                                        <p:tgtEl>
                                          <p:spTgt spid="57"/>
                                        </p:tgtEl>
                                        <p:attrNameLst>
                                          <p:attrName>style.visibility</p:attrName>
                                        </p:attrNameLst>
                                      </p:cBhvr>
                                      <p:to>
                                        <p:strVal val="visible"/>
                                      </p:to>
                                    </p:set>
                                    <p:animEffect transition="in" filter="barn(inVertical)">
                                      <p:cBhvr>
                                        <p:cTn id="133" dur="500"/>
                                        <p:tgtEl>
                                          <p:spTgt spid="57"/>
                                        </p:tgtEl>
                                      </p:cBhvr>
                                    </p:animEffect>
                                  </p:childTnLst>
                                </p:cTn>
                              </p:par>
                            </p:childTnLst>
                          </p:cTn>
                        </p:par>
                      </p:childTnLst>
                    </p:cTn>
                  </p:par>
                  <p:par>
                    <p:cTn id="134" fill="hold">
                      <p:stCondLst>
                        <p:cond delay="indefinite"/>
                      </p:stCondLst>
                      <p:childTnLst>
                        <p:par>
                          <p:cTn id="135" fill="hold">
                            <p:stCondLst>
                              <p:cond delay="0"/>
                            </p:stCondLst>
                            <p:childTnLst>
                              <p:par>
                                <p:cTn id="136" presetID="16" presetClass="entr" presetSubtype="21" fill="hold" grpId="0" nodeType="clickEffect">
                                  <p:stCondLst>
                                    <p:cond delay="0"/>
                                  </p:stCondLst>
                                  <p:childTnLst>
                                    <p:set>
                                      <p:cBhvr>
                                        <p:cTn id="137" dur="1" fill="hold">
                                          <p:stCondLst>
                                            <p:cond delay="0"/>
                                          </p:stCondLst>
                                        </p:cTn>
                                        <p:tgtEl>
                                          <p:spTgt spid="58"/>
                                        </p:tgtEl>
                                        <p:attrNameLst>
                                          <p:attrName>style.visibility</p:attrName>
                                        </p:attrNameLst>
                                      </p:cBhvr>
                                      <p:to>
                                        <p:strVal val="visible"/>
                                      </p:to>
                                    </p:set>
                                    <p:animEffect transition="in" filter="barn(inVertical)">
                                      <p:cBhvr>
                                        <p:cTn id="138" dur="500"/>
                                        <p:tgtEl>
                                          <p:spTgt spid="58"/>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60"/>
                                        </p:tgtEl>
                                        <p:attrNameLst>
                                          <p:attrName>style.visibility</p:attrName>
                                        </p:attrNameLst>
                                      </p:cBhvr>
                                      <p:to>
                                        <p:strVal val="visible"/>
                                      </p:to>
                                    </p:set>
                                    <p:animEffect transition="in" filter="fade">
                                      <p:cBhvr>
                                        <p:cTn id="143" dur="500"/>
                                        <p:tgtEl>
                                          <p:spTgt spid="60"/>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61"/>
                                        </p:tgtEl>
                                        <p:attrNameLst>
                                          <p:attrName>style.visibility</p:attrName>
                                        </p:attrNameLst>
                                      </p:cBhvr>
                                      <p:to>
                                        <p:strVal val="visible"/>
                                      </p:to>
                                    </p:set>
                                    <p:animEffect transition="in" filter="fade">
                                      <p:cBhvr>
                                        <p:cTn id="146" dur="500"/>
                                        <p:tgtEl>
                                          <p:spTgt spid="6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62"/>
                                        </p:tgtEl>
                                        <p:attrNameLst>
                                          <p:attrName>style.visibility</p:attrName>
                                        </p:attrNameLst>
                                      </p:cBhvr>
                                      <p:to>
                                        <p:strVal val="visible"/>
                                      </p:to>
                                    </p:set>
                                    <p:animEffect transition="in" filter="fade">
                                      <p:cBhvr>
                                        <p:cTn id="149" dur="500"/>
                                        <p:tgtEl>
                                          <p:spTgt spid="62"/>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63"/>
                                        </p:tgtEl>
                                        <p:attrNameLst>
                                          <p:attrName>style.visibility</p:attrName>
                                        </p:attrNameLst>
                                      </p:cBhvr>
                                      <p:to>
                                        <p:strVal val="visible"/>
                                      </p:to>
                                    </p:set>
                                    <p:animEffect transition="in" filter="fade">
                                      <p:cBhvr>
                                        <p:cTn id="152" dur="500"/>
                                        <p:tgtEl>
                                          <p:spTgt spid="63"/>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64"/>
                                        </p:tgtEl>
                                        <p:attrNameLst>
                                          <p:attrName>style.visibility</p:attrName>
                                        </p:attrNameLst>
                                      </p:cBhvr>
                                      <p:to>
                                        <p:strVal val="visible"/>
                                      </p:to>
                                    </p:set>
                                    <p:animEffect transition="in" filter="fade">
                                      <p:cBhvr>
                                        <p:cTn id="15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p:bldP spid="34" grpId="0"/>
      <p:bldP spid="35" grpId="0"/>
      <p:bldP spid="36" grpId="0"/>
      <p:bldP spid="37" grpId="0"/>
      <p:bldP spid="38" grpId="0" animBg="1"/>
      <p:bldP spid="39" grpId="0" animBg="1"/>
      <p:bldP spid="40" grpId="0"/>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pic>
        <p:nvPicPr>
          <p:cNvPr id="19" name="Resim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8632" y="636846"/>
            <a:ext cx="1698037" cy="892558"/>
          </a:xfrm>
          <a:prstGeom prst="rect">
            <a:avLst/>
          </a:prstGeom>
        </p:spPr>
      </p:pic>
      <p:sp>
        <p:nvSpPr>
          <p:cNvPr id="59" name="Metin kutusu 4"/>
          <p:cNvSpPr txBox="1"/>
          <p:nvPr/>
        </p:nvSpPr>
        <p:spPr>
          <a:xfrm>
            <a:off x="5097738" y="1125827"/>
            <a:ext cx="2055635" cy="369332"/>
          </a:xfrm>
          <a:prstGeom prst="rect">
            <a:avLst/>
          </a:prstGeom>
          <a:noFill/>
        </p:spPr>
        <p:txBody>
          <a:bodyPr wrap="square" rtlCol="0">
            <a:spAutoFit/>
          </a:bodyPr>
          <a:lstStyle/>
          <a:p>
            <a:r>
              <a:rPr lang="tr-TR" b="1" dirty="0" err="1"/>
              <a:t>Apache</a:t>
            </a:r>
            <a:r>
              <a:rPr lang="tr-TR" b="1" dirty="0"/>
              <a:t> Kavramları</a:t>
            </a:r>
          </a:p>
        </p:txBody>
      </p:sp>
      <p:sp>
        <p:nvSpPr>
          <p:cNvPr id="133" name="Rectangle 71">
            <a:extLst>
              <a:ext uri="{FF2B5EF4-FFF2-40B4-BE49-F238E27FC236}">
                <a16:creationId xmlns:a16="http://schemas.microsoft.com/office/drawing/2014/main" id="{B945D1E5-C4A7-4C46-A5DE-4577EAE3DA87}"/>
              </a:ext>
            </a:extLst>
          </p:cNvPr>
          <p:cNvSpPr/>
          <p:nvPr/>
        </p:nvSpPr>
        <p:spPr>
          <a:xfrm>
            <a:off x="5222629" y="2723314"/>
            <a:ext cx="1491448" cy="24962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4" name="Content Placeholder 3">
            <a:extLst>
              <a:ext uri="{FF2B5EF4-FFF2-40B4-BE49-F238E27FC236}">
                <a16:creationId xmlns:a16="http://schemas.microsoft.com/office/drawing/2014/main" id="{6E3AD8AB-754B-43AE-9B5E-976E432810CB}"/>
              </a:ext>
            </a:extLst>
          </p:cNvPr>
          <p:cNvSpPr txBox="1">
            <a:spLocks/>
          </p:cNvSpPr>
          <p:nvPr/>
        </p:nvSpPr>
        <p:spPr>
          <a:xfrm>
            <a:off x="5405886" y="2411676"/>
            <a:ext cx="1124933" cy="311637"/>
          </a:xfrm>
          <a:prstGeom prst="rect">
            <a:avLst/>
          </a:prstGeom>
        </p:spPr>
        <p:txBody>
          <a:bodyPr vert="horz" lIns="91440" tIns="45720" rIns="91440" bIns="45720" rtlCol="0" anchor="t" anchorCtr="1">
            <a:normAutofit fontScale="92500" lnSpcReduction="10000"/>
          </a:bodyPr>
          <a:lstStyle>
            <a:lvl1pPr marL="228600" indent="-228600" algn="l" defTabSz="914400" rtl="0" eaLnBrk="1" latinLnBrk="0" hangingPunct="1">
              <a:lnSpc>
                <a:spcPct val="90000"/>
              </a:lnSpc>
              <a:spcBef>
                <a:spcPts val="1000"/>
              </a:spcBef>
              <a:buClr>
                <a:srgbClr val="777777"/>
              </a:buClr>
              <a:buSzPct val="100000"/>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77777"/>
              </a:buClr>
              <a:buSzPct val="50000"/>
              <a:buFont typeface="Garamond" panose="02020404030301010803" pitchFamily="18"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77777"/>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95000"/>
              <a:buFont typeface="Open Sans" panose="020B0606030504020204" pitchFamily="34" charset="0"/>
              <a:buChar char="…"/>
              <a:defRPr sz="1600" kern="1200">
                <a:solidFill>
                  <a:srgbClr val="4D4D4F"/>
                </a:solidFill>
                <a:latin typeface="+mn-lt"/>
                <a:ea typeface="+mn-ea"/>
                <a:cs typeface="+mn-cs"/>
              </a:defRPr>
            </a:lvl4pPr>
            <a:lvl5pPr marL="1828800" indent="0" algn="l" defTabSz="914400" rtl="0" eaLnBrk="1" latinLnBrk="0" hangingPunct="1">
              <a:lnSpc>
                <a:spcPct val="90000"/>
              </a:lnSpc>
              <a:spcBef>
                <a:spcPts val="500"/>
              </a:spcBef>
              <a:buClr>
                <a:schemeClr val="tx1"/>
              </a:buClr>
              <a:buSzPct val="95000"/>
              <a:buFont typeface="Open Sans" panose="020B0606030504020204" pitchFamily="34" charset="0"/>
              <a:buNone/>
              <a:defRPr sz="1800" kern="1200">
                <a:solidFill>
                  <a:srgbClr val="4D4D4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tr-TR" sz="1800" b="1" dirty="0"/>
              <a:t>Broker 1</a:t>
            </a:r>
          </a:p>
        </p:txBody>
      </p:sp>
      <p:sp>
        <p:nvSpPr>
          <p:cNvPr id="135" name="Rectangle 73">
            <a:extLst>
              <a:ext uri="{FF2B5EF4-FFF2-40B4-BE49-F238E27FC236}">
                <a16:creationId xmlns:a16="http://schemas.microsoft.com/office/drawing/2014/main" id="{3E3C7811-6E14-4502-A985-7EB54B7F273E}"/>
              </a:ext>
            </a:extLst>
          </p:cNvPr>
          <p:cNvSpPr/>
          <p:nvPr/>
        </p:nvSpPr>
        <p:spPr>
          <a:xfrm>
            <a:off x="5222629" y="2723313"/>
            <a:ext cx="1491448" cy="5006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Topic A</a:t>
            </a:r>
            <a:endParaRPr lang="en-US" dirty="0"/>
          </a:p>
        </p:txBody>
      </p:sp>
      <p:sp>
        <p:nvSpPr>
          <p:cNvPr id="136" name="Rectangle 74">
            <a:extLst>
              <a:ext uri="{FF2B5EF4-FFF2-40B4-BE49-F238E27FC236}">
                <a16:creationId xmlns:a16="http://schemas.microsoft.com/office/drawing/2014/main" id="{0E9032AD-0714-43F9-92AC-E31464F7C247}"/>
              </a:ext>
            </a:extLst>
          </p:cNvPr>
          <p:cNvSpPr/>
          <p:nvPr/>
        </p:nvSpPr>
        <p:spPr>
          <a:xfrm>
            <a:off x="5222629" y="3223982"/>
            <a:ext cx="1491448" cy="5006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Topic B</a:t>
            </a:r>
            <a:endParaRPr lang="en-US" dirty="0"/>
          </a:p>
        </p:txBody>
      </p:sp>
      <p:sp>
        <p:nvSpPr>
          <p:cNvPr id="137" name="Rectangle 75">
            <a:extLst>
              <a:ext uri="{FF2B5EF4-FFF2-40B4-BE49-F238E27FC236}">
                <a16:creationId xmlns:a16="http://schemas.microsoft.com/office/drawing/2014/main" id="{954F9A3F-4B22-4BDE-B676-DE9FE121E130}"/>
              </a:ext>
            </a:extLst>
          </p:cNvPr>
          <p:cNvSpPr/>
          <p:nvPr/>
        </p:nvSpPr>
        <p:spPr>
          <a:xfrm>
            <a:off x="5222628" y="3735849"/>
            <a:ext cx="1491448" cy="5006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Topic C</a:t>
            </a:r>
            <a:endParaRPr lang="en-US" dirty="0"/>
          </a:p>
        </p:txBody>
      </p:sp>
      <p:sp>
        <p:nvSpPr>
          <p:cNvPr id="138" name="Rectangle 76">
            <a:extLst>
              <a:ext uri="{FF2B5EF4-FFF2-40B4-BE49-F238E27FC236}">
                <a16:creationId xmlns:a16="http://schemas.microsoft.com/office/drawing/2014/main" id="{67449170-3BFF-4477-86CC-859F70D908DC}"/>
              </a:ext>
            </a:extLst>
          </p:cNvPr>
          <p:cNvSpPr/>
          <p:nvPr/>
        </p:nvSpPr>
        <p:spPr>
          <a:xfrm>
            <a:off x="5222628" y="4218203"/>
            <a:ext cx="1491448" cy="5006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Topic D</a:t>
            </a:r>
            <a:endParaRPr lang="en-US" dirty="0"/>
          </a:p>
        </p:txBody>
      </p:sp>
      <p:sp>
        <p:nvSpPr>
          <p:cNvPr id="139" name="Rectangle 77">
            <a:extLst>
              <a:ext uri="{FF2B5EF4-FFF2-40B4-BE49-F238E27FC236}">
                <a16:creationId xmlns:a16="http://schemas.microsoft.com/office/drawing/2014/main" id="{9EA89A59-7DFC-4CF5-9694-40E8DD17F4A6}"/>
              </a:ext>
            </a:extLst>
          </p:cNvPr>
          <p:cNvSpPr/>
          <p:nvPr/>
        </p:nvSpPr>
        <p:spPr>
          <a:xfrm>
            <a:off x="5222628" y="4718872"/>
            <a:ext cx="1491448" cy="5006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tr-TR" dirty="0"/>
              <a:t>Topic E</a:t>
            </a:r>
            <a:endParaRPr lang="en-US" dirty="0"/>
          </a:p>
        </p:txBody>
      </p:sp>
      <p:sp>
        <p:nvSpPr>
          <p:cNvPr id="140" name="Arrow: Right 1">
            <a:extLst>
              <a:ext uri="{FF2B5EF4-FFF2-40B4-BE49-F238E27FC236}">
                <a16:creationId xmlns:a16="http://schemas.microsoft.com/office/drawing/2014/main" id="{096DC77A-B857-4B35-9A8D-96F0C28D0240}"/>
              </a:ext>
            </a:extLst>
          </p:cNvPr>
          <p:cNvSpPr/>
          <p:nvPr/>
        </p:nvSpPr>
        <p:spPr>
          <a:xfrm>
            <a:off x="4466253" y="2884870"/>
            <a:ext cx="683580" cy="17755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1" name="Arrow: Right 80">
            <a:extLst>
              <a:ext uri="{FF2B5EF4-FFF2-40B4-BE49-F238E27FC236}">
                <a16:creationId xmlns:a16="http://schemas.microsoft.com/office/drawing/2014/main" id="{859ABB16-77F2-40EC-BDE9-D02977BF146B}"/>
              </a:ext>
            </a:extLst>
          </p:cNvPr>
          <p:cNvSpPr/>
          <p:nvPr/>
        </p:nvSpPr>
        <p:spPr>
          <a:xfrm>
            <a:off x="6782285" y="2915863"/>
            <a:ext cx="683580" cy="17755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2" name="TextBox 81">
            <a:extLst>
              <a:ext uri="{FF2B5EF4-FFF2-40B4-BE49-F238E27FC236}">
                <a16:creationId xmlns:a16="http://schemas.microsoft.com/office/drawing/2014/main" id="{782EF4B5-4636-4A9E-A871-EFFD6CF9A18F}"/>
              </a:ext>
            </a:extLst>
          </p:cNvPr>
          <p:cNvSpPr txBox="1"/>
          <p:nvPr/>
        </p:nvSpPr>
        <p:spPr>
          <a:xfrm>
            <a:off x="3255124" y="2774985"/>
            <a:ext cx="1571347" cy="353943"/>
          </a:xfrm>
          <a:prstGeom prst="rect">
            <a:avLst/>
          </a:prstGeom>
          <a:noFill/>
        </p:spPr>
        <p:txBody>
          <a:bodyPr wrap="square" rtlCol="0">
            <a:spAutoFit/>
          </a:bodyPr>
          <a:lstStyle/>
          <a:p>
            <a:r>
              <a:rPr lang="tr-TR" sz="1700" dirty="0"/>
              <a:t>Producer</a:t>
            </a:r>
            <a:endParaRPr lang="en-US" sz="800" dirty="0"/>
          </a:p>
        </p:txBody>
      </p:sp>
      <p:sp>
        <p:nvSpPr>
          <p:cNvPr id="143" name="TextBox 82">
            <a:extLst>
              <a:ext uri="{FF2B5EF4-FFF2-40B4-BE49-F238E27FC236}">
                <a16:creationId xmlns:a16="http://schemas.microsoft.com/office/drawing/2014/main" id="{37EFE65D-A16D-4288-A4FD-82EFDCA87036}"/>
              </a:ext>
            </a:extLst>
          </p:cNvPr>
          <p:cNvSpPr txBox="1"/>
          <p:nvPr/>
        </p:nvSpPr>
        <p:spPr>
          <a:xfrm>
            <a:off x="7560707" y="2823308"/>
            <a:ext cx="1571347" cy="353943"/>
          </a:xfrm>
          <a:prstGeom prst="rect">
            <a:avLst/>
          </a:prstGeom>
          <a:noFill/>
        </p:spPr>
        <p:txBody>
          <a:bodyPr wrap="square" rtlCol="0">
            <a:spAutoFit/>
          </a:bodyPr>
          <a:lstStyle/>
          <a:p>
            <a:r>
              <a:rPr lang="tr-TR" sz="1700" dirty="0"/>
              <a:t>Consumer</a:t>
            </a:r>
            <a:endParaRPr lang="en-US" sz="800" dirty="0"/>
          </a:p>
        </p:txBody>
      </p:sp>
    </p:spTree>
    <p:extLst>
      <p:ext uri="{BB962C8B-B14F-4D97-AF65-F5344CB8AC3E}">
        <p14:creationId xmlns:p14="http://schemas.microsoft.com/office/powerpoint/2010/main" val="379546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barn(inVertical)">
                                      <p:cBhvr>
                                        <p:cTn id="7" dur="500"/>
                                        <p:tgtEl>
                                          <p:spTgt spid="13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6"/>
                                        </p:tgtEl>
                                        <p:attrNameLst>
                                          <p:attrName>style.visibility</p:attrName>
                                        </p:attrNameLst>
                                      </p:cBhvr>
                                      <p:to>
                                        <p:strVal val="visible"/>
                                      </p:to>
                                    </p:set>
                                    <p:animEffect transition="in" filter="barn(inVertical)">
                                      <p:cBhvr>
                                        <p:cTn id="12" dur="500"/>
                                        <p:tgtEl>
                                          <p:spTgt spid="13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barn(inVertical)">
                                      <p:cBhvr>
                                        <p:cTn id="17" dur="500"/>
                                        <p:tgtEl>
                                          <p:spTgt spid="13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8"/>
                                        </p:tgtEl>
                                        <p:attrNameLst>
                                          <p:attrName>style.visibility</p:attrName>
                                        </p:attrNameLst>
                                      </p:cBhvr>
                                      <p:to>
                                        <p:strVal val="visible"/>
                                      </p:to>
                                    </p:set>
                                    <p:animEffect transition="in" filter="barn(inVertical)">
                                      <p:cBhvr>
                                        <p:cTn id="22" dur="500"/>
                                        <p:tgtEl>
                                          <p:spTgt spid="13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barn(inVertical)">
                                      <p:cBhvr>
                                        <p:cTn id="27" dur="500"/>
                                        <p:tgtEl>
                                          <p:spTgt spid="13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42"/>
                                        </p:tgtEl>
                                        <p:attrNameLst>
                                          <p:attrName>style.visibility</p:attrName>
                                        </p:attrNameLst>
                                      </p:cBhvr>
                                      <p:to>
                                        <p:strVal val="visible"/>
                                      </p:to>
                                    </p:set>
                                    <p:animEffect transition="in" filter="barn(inVertical)">
                                      <p:cBhvr>
                                        <p:cTn id="32" dur="500"/>
                                        <p:tgtEl>
                                          <p:spTgt spid="14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barn(inVertical)">
                                      <p:cBhvr>
                                        <p:cTn id="37"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P spid="137" grpId="0" animBg="1"/>
      <p:bldP spid="138" grpId="0" animBg="1"/>
      <p:bldP spid="139" grpId="0" animBg="1"/>
      <p:bldP spid="142" grpId="0"/>
      <p:bldP spid="14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pic>
        <p:nvPicPr>
          <p:cNvPr id="19" name="Resim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8632" y="636846"/>
            <a:ext cx="1698037" cy="892558"/>
          </a:xfrm>
          <a:prstGeom prst="rect">
            <a:avLst/>
          </a:prstGeom>
        </p:spPr>
      </p:pic>
      <p:sp>
        <p:nvSpPr>
          <p:cNvPr id="65" name="Rectangle 64">
            <a:extLst>
              <a:ext uri="{FF2B5EF4-FFF2-40B4-BE49-F238E27FC236}">
                <a16:creationId xmlns:a16="http://schemas.microsoft.com/office/drawing/2014/main" id="{400D703A-DE48-4D7E-92C8-FCED4FD831CF}"/>
              </a:ext>
            </a:extLst>
          </p:cNvPr>
          <p:cNvSpPr/>
          <p:nvPr/>
        </p:nvSpPr>
        <p:spPr>
          <a:xfrm>
            <a:off x="2636668" y="2246050"/>
            <a:ext cx="6418555" cy="38617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Content Placeholder 3">
            <a:extLst>
              <a:ext uri="{FF2B5EF4-FFF2-40B4-BE49-F238E27FC236}">
                <a16:creationId xmlns:a16="http://schemas.microsoft.com/office/drawing/2014/main" id="{E2AAF413-E89A-4F54-9E2F-8DB5F7E21C6B}"/>
              </a:ext>
            </a:extLst>
          </p:cNvPr>
          <p:cNvSpPr txBox="1">
            <a:spLocks/>
          </p:cNvSpPr>
          <p:nvPr/>
        </p:nvSpPr>
        <p:spPr>
          <a:xfrm>
            <a:off x="3983787" y="1853262"/>
            <a:ext cx="3935008" cy="500669"/>
          </a:xfrm>
          <a:prstGeom prst="rect">
            <a:avLst/>
          </a:prstGeom>
        </p:spPr>
        <p:txBody>
          <a:bodyPr vert="horz" lIns="91440" tIns="45720" rIns="91440" bIns="45720" rtlCol="0" anchor="t" anchorCtr="1">
            <a:normAutofit/>
          </a:bodyPr>
          <a:lstStyle>
            <a:lvl1pPr marL="228600" indent="-228600" algn="l" defTabSz="914400" rtl="0" eaLnBrk="1" latinLnBrk="0" hangingPunct="1">
              <a:lnSpc>
                <a:spcPct val="90000"/>
              </a:lnSpc>
              <a:spcBef>
                <a:spcPts val="1000"/>
              </a:spcBef>
              <a:buClr>
                <a:srgbClr val="777777"/>
              </a:buClr>
              <a:buSzPct val="100000"/>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77777"/>
              </a:buClr>
              <a:buSzPct val="50000"/>
              <a:buFont typeface="Garamond" panose="02020404030301010803" pitchFamily="18"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77777"/>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95000"/>
              <a:buFont typeface="Open Sans" panose="020B0606030504020204" pitchFamily="34" charset="0"/>
              <a:buChar char="…"/>
              <a:defRPr sz="1600" kern="1200">
                <a:solidFill>
                  <a:srgbClr val="4D4D4F"/>
                </a:solidFill>
                <a:latin typeface="+mn-lt"/>
                <a:ea typeface="+mn-ea"/>
                <a:cs typeface="+mn-cs"/>
              </a:defRPr>
            </a:lvl4pPr>
            <a:lvl5pPr marL="1828800" indent="0" algn="l" defTabSz="914400" rtl="0" eaLnBrk="1" latinLnBrk="0" hangingPunct="1">
              <a:lnSpc>
                <a:spcPct val="90000"/>
              </a:lnSpc>
              <a:spcBef>
                <a:spcPts val="500"/>
              </a:spcBef>
              <a:buClr>
                <a:schemeClr val="tx1"/>
              </a:buClr>
              <a:buSzPct val="95000"/>
              <a:buFont typeface="Open Sans" panose="020B0606030504020204" pitchFamily="34" charset="0"/>
              <a:buNone/>
              <a:defRPr sz="1800" kern="1200">
                <a:solidFill>
                  <a:srgbClr val="4D4D4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tr-TR" b="1" dirty="0"/>
              <a:t>Topic</a:t>
            </a:r>
          </a:p>
        </p:txBody>
      </p:sp>
      <p:sp>
        <p:nvSpPr>
          <p:cNvPr id="67" name="Content Placeholder 3">
            <a:extLst>
              <a:ext uri="{FF2B5EF4-FFF2-40B4-BE49-F238E27FC236}">
                <a16:creationId xmlns:a16="http://schemas.microsoft.com/office/drawing/2014/main" id="{C3414D4A-5FCC-4A06-8883-1013D7F7BC07}"/>
              </a:ext>
            </a:extLst>
          </p:cNvPr>
          <p:cNvSpPr txBox="1">
            <a:spLocks/>
          </p:cNvSpPr>
          <p:nvPr/>
        </p:nvSpPr>
        <p:spPr>
          <a:xfrm>
            <a:off x="2866675" y="3067763"/>
            <a:ext cx="1421235" cy="273858"/>
          </a:xfrm>
          <a:prstGeom prst="rect">
            <a:avLst/>
          </a:prstGeom>
        </p:spPr>
        <p:txBody>
          <a:bodyPr vert="horz" lIns="91440" tIns="45720" rIns="91440" bIns="45720" rtlCol="0" anchor="t" anchorCtr="1">
            <a:noAutofit/>
          </a:bodyPr>
          <a:lstStyle>
            <a:lvl1pPr marL="228600" indent="-228600" algn="l" defTabSz="914400" rtl="0" eaLnBrk="1" latinLnBrk="0" hangingPunct="1">
              <a:lnSpc>
                <a:spcPct val="90000"/>
              </a:lnSpc>
              <a:spcBef>
                <a:spcPts val="1000"/>
              </a:spcBef>
              <a:buClr>
                <a:srgbClr val="777777"/>
              </a:buClr>
              <a:buSzPct val="100000"/>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77777"/>
              </a:buClr>
              <a:buSzPct val="50000"/>
              <a:buFont typeface="Garamond" panose="02020404030301010803" pitchFamily="18"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77777"/>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95000"/>
              <a:buFont typeface="Open Sans" panose="020B0606030504020204" pitchFamily="34" charset="0"/>
              <a:buChar char="…"/>
              <a:defRPr sz="1600" kern="1200">
                <a:solidFill>
                  <a:srgbClr val="4D4D4F"/>
                </a:solidFill>
                <a:latin typeface="+mn-lt"/>
                <a:ea typeface="+mn-ea"/>
                <a:cs typeface="+mn-cs"/>
              </a:defRPr>
            </a:lvl4pPr>
            <a:lvl5pPr marL="1828800" indent="0" algn="l" defTabSz="914400" rtl="0" eaLnBrk="1" latinLnBrk="0" hangingPunct="1">
              <a:lnSpc>
                <a:spcPct val="90000"/>
              </a:lnSpc>
              <a:spcBef>
                <a:spcPts val="500"/>
              </a:spcBef>
              <a:buClr>
                <a:schemeClr val="tx1"/>
              </a:buClr>
              <a:buSzPct val="95000"/>
              <a:buFont typeface="Open Sans" panose="020B0606030504020204" pitchFamily="34" charset="0"/>
              <a:buNone/>
              <a:defRPr sz="1800" kern="1200">
                <a:solidFill>
                  <a:srgbClr val="4D4D4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tr-TR" sz="1800" b="1" dirty="0"/>
              <a:t>Partition 0</a:t>
            </a:r>
          </a:p>
        </p:txBody>
      </p:sp>
      <p:sp>
        <p:nvSpPr>
          <p:cNvPr id="68" name="Content Placeholder 3">
            <a:extLst>
              <a:ext uri="{FF2B5EF4-FFF2-40B4-BE49-F238E27FC236}">
                <a16:creationId xmlns:a16="http://schemas.microsoft.com/office/drawing/2014/main" id="{55D5A3B6-D046-4C1B-A19E-C0C833051956}"/>
              </a:ext>
            </a:extLst>
          </p:cNvPr>
          <p:cNvSpPr txBox="1">
            <a:spLocks/>
          </p:cNvSpPr>
          <p:nvPr/>
        </p:nvSpPr>
        <p:spPr>
          <a:xfrm>
            <a:off x="2875552" y="4089630"/>
            <a:ext cx="1421235" cy="273858"/>
          </a:xfrm>
          <a:prstGeom prst="rect">
            <a:avLst/>
          </a:prstGeom>
        </p:spPr>
        <p:txBody>
          <a:bodyPr vert="horz" lIns="91440" tIns="45720" rIns="91440" bIns="45720" rtlCol="0" anchor="t" anchorCtr="1">
            <a:noAutofit/>
          </a:bodyPr>
          <a:lstStyle>
            <a:lvl1pPr marL="228600" indent="-228600" algn="l" defTabSz="914400" rtl="0" eaLnBrk="1" latinLnBrk="0" hangingPunct="1">
              <a:lnSpc>
                <a:spcPct val="90000"/>
              </a:lnSpc>
              <a:spcBef>
                <a:spcPts val="1000"/>
              </a:spcBef>
              <a:buClr>
                <a:srgbClr val="777777"/>
              </a:buClr>
              <a:buSzPct val="100000"/>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77777"/>
              </a:buClr>
              <a:buSzPct val="50000"/>
              <a:buFont typeface="Garamond" panose="02020404030301010803" pitchFamily="18"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77777"/>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95000"/>
              <a:buFont typeface="Open Sans" panose="020B0606030504020204" pitchFamily="34" charset="0"/>
              <a:buChar char="…"/>
              <a:defRPr sz="1600" kern="1200">
                <a:solidFill>
                  <a:srgbClr val="4D4D4F"/>
                </a:solidFill>
                <a:latin typeface="+mn-lt"/>
                <a:ea typeface="+mn-ea"/>
                <a:cs typeface="+mn-cs"/>
              </a:defRPr>
            </a:lvl4pPr>
            <a:lvl5pPr marL="1828800" indent="0" algn="l" defTabSz="914400" rtl="0" eaLnBrk="1" latinLnBrk="0" hangingPunct="1">
              <a:lnSpc>
                <a:spcPct val="90000"/>
              </a:lnSpc>
              <a:spcBef>
                <a:spcPts val="500"/>
              </a:spcBef>
              <a:buClr>
                <a:schemeClr val="tx1"/>
              </a:buClr>
              <a:buSzPct val="95000"/>
              <a:buFont typeface="Open Sans" panose="020B0606030504020204" pitchFamily="34" charset="0"/>
              <a:buNone/>
              <a:defRPr sz="1800" kern="1200">
                <a:solidFill>
                  <a:srgbClr val="4D4D4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tr-TR" sz="1800" b="1" dirty="0"/>
              <a:t>Partition 1</a:t>
            </a:r>
          </a:p>
        </p:txBody>
      </p:sp>
      <p:sp>
        <p:nvSpPr>
          <p:cNvPr id="69" name="Content Placeholder 3">
            <a:extLst>
              <a:ext uri="{FF2B5EF4-FFF2-40B4-BE49-F238E27FC236}">
                <a16:creationId xmlns:a16="http://schemas.microsoft.com/office/drawing/2014/main" id="{25DC38A1-812B-488B-8743-06EEEB6C6D81}"/>
              </a:ext>
            </a:extLst>
          </p:cNvPr>
          <p:cNvSpPr txBox="1">
            <a:spLocks/>
          </p:cNvSpPr>
          <p:nvPr/>
        </p:nvSpPr>
        <p:spPr>
          <a:xfrm>
            <a:off x="2884805" y="5095538"/>
            <a:ext cx="1421235" cy="273858"/>
          </a:xfrm>
          <a:prstGeom prst="rect">
            <a:avLst/>
          </a:prstGeom>
        </p:spPr>
        <p:txBody>
          <a:bodyPr vert="horz" lIns="91440" tIns="45720" rIns="91440" bIns="45720" rtlCol="0" anchor="t" anchorCtr="1">
            <a:noAutofit/>
          </a:bodyPr>
          <a:lstStyle>
            <a:lvl1pPr marL="228600" indent="-228600" algn="l" defTabSz="914400" rtl="0" eaLnBrk="1" latinLnBrk="0" hangingPunct="1">
              <a:lnSpc>
                <a:spcPct val="90000"/>
              </a:lnSpc>
              <a:spcBef>
                <a:spcPts val="1000"/>
              </a:spcBef>
              <a:buClr>
                <a:srgbClr val="777777"/>
              </a:buClr>
              <a:buSzPct val="100000"/>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777777"/>
              </a:buClr>
              <a:buSzPct val="50000"/>
              <a:buFont typeface="Garamond" panose="02020404030301010803" pitchFamily="18"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777777"/>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1"/>
              </a:buClr>
              <a:buSzPct val="95000"/>
              <a:buFont typeface="Open Sans" panose="020B0606030504020204" pitchFamily="34" charset="0"/>
              <a:buChar char="…"/>
              <a:defRPr sz="1600" kern="1200">
                <a:solidFill>
                  <a:srgbClr val="4D4D4F"/>
                </a:solidFill>
                <a:latin typeface="+mn-lt"/>
                <a:ea typeface="+mn-ea"/>
                <a:cs typeface="+mn-cs"/>
              </a:defRPr>
            </a:lvl4pPr>
            <a:lvl5pPr marL="1828800" indent="0" algn="l" defTabSz="914400" rtl="0" eaLnBrk="1" latinLnBrk="0" hangingPunct="1">
              <a:lnSpc>
                <a:spcPct val="90000"/>
              </a:lnSpc>
              <a:spcBef>
                <a:spcPts val="500"/>
              </a:spcBef>
              <a:buClr>
                <a:schemeClr val="tx1"/>
              </a:buClr>
              <a:buSzPct val="95000"/>
              <a:buFont typeface="Open Sans" panose="020B0606030504020204" pitchFamily="34" charset="0"/>
              <a:buNone/>
              <a:defRPr sz="1800" kern="1200">
                <a:solidFill>
                  <a:srgbClr val="4D4D4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tr-TR" sz="1800" b="1" dirty="0"/>
              <a:t>Partition 2</a:t>
            </a:r>
          </a:p>
        </p:txBody>
      </p:sp>
      <p:graphicFrame>
        <p:nvGraphicFramePr>
          <p:cNvPr id="70" name="Table 5">
            <a:extLst>
              <a:ext uri="{FF2B5EF4-FFF2-40B4-BE49-F238E27FC236}">
                <a16:creationId xmlns:a16="http://schemas.microsoft.com/office/drawing/2014/main" id="{BA4330D7-7BE7-4004-97EC-E80C537D6BBE}"/>
              </a:ext>
            </a:extLst>
          </p:cNvPr>
          <p:cNvGraphicFramePr>
            <a:graphicFrameLocks noGrp="1"/>
          </p:cNvGraphicFramePr>
          <p:nvPr>
            <p:extLst>
              <p:ext uri="{D42A27DB-BD31-4B8C-83A1-F6EECF244321}">
                <p14:modId xmlns:p14="http://schemas.microsoft.com/office/powerpoint/2010/main" val="4278953127"/>
              </p:ext>
            </p:extLst>
          </p:nvPr>
        </p:nvGraphicFramePr>
        <p:xfrm>
          <a:off x="4517916" y="3019272"/>
          <a:ext cx="4084540" cy="370840"/>
        </p:xfrm>
        <a:graphic>
          <a:graphicData uri="http://schemas.openxmlformats.org/drawingml/2006/table">
            <a:tbl>
              <a:tblPr firstRow="1" bandRow="1">
                <a:tableStyleId>{BDBED569-4797-4DF1-A0F4-6AAB3CD982D8}</a:tableStyleId>
              </a:tblPr>
              <a:tblGrid>
                <a:gridCol w="408454">
                  <a:extLst>
                    <a:ext uri="{9D8B030D-6E8A-4147-A177-3AD203B41FA5}">
                      <a16:colId xmlns:a16="http://schemas.microsoft.com/office/drawing/2014/main" val="1105736062"/>
                    </a:ext>
                  </a:extLst>
                </a:gridCol>
                <a:gridCol w="408454">
                  <a:extLst>
                    <a:ext uri="{9D8B030D-6E8A-4147-A177-3AD203B41FA5}">
                      <a16:colId xmlns:a16="http://schemas.microsoft.com/office/drawing/2014/main" val="1439021542"/>
                    </a:ext>
                  </a:extLst>
                </a:gridCol>
                <a:gridCol w="408454">
                  <a:extLst>
                    <a:ext uri="{9D8B030D-6E8A-4147-A177-3AD203B41FA5}">
                      <a16:colId xmlns:a16="http://schemas.microsoft.com/office/drawing/2014/main" val="1730119267"/>
                    </a:ext>
                  </a:extLst>
                </a:gridCol>
                <a:gridCol w="408454">
                  <a:extLst>
                    <a:ext uri="{9D8B030D-6E8A-4147-A177-3AD203B41FA5}">
                      <a16:colId xmlns:a16="http://schemas.microsoft.com/office/drawing/2014/main" val="3797946346"/>
                    </a:ext>
                  </a:extLst>
                </a:gridCol>
                <a:gridCol w="408454">
                  <a:extLst>
                    <a:ext uri="{9D8B030D-6E8A-4147-A177-3AD203B41FA5}">
                      <a16:colId xmlns:a16="http://schemas.microsoft.com/office/drawing/2014/main" val="3808824752"/>
                    </a:ext>
                  </a:extLst>
                </a:gridCol>
                <a:gridCol w="408454">
                  <a:extLst>
                    <a:ext uri="{9D8B030D-6E8A-4147-A177-3AD203B41FA5}">
                      <a16:colId xmlns:a16="http://schemas.microsoft.com/office/drawing/2014/main" val="805006050"/>
                    </a:ext>
                  </a:extLst>
                </a:gridCol>
                <a:gridCol w="408454">
                  <a:extLst>
                    <a:ext uri="{9D8B030D-6E8A-4147-A177-3AD203B41FA5}">
                      <a16:colId xmlns:a16="http://schemas.microsoft.com/office/drawing/2014/main" val="3298473604"/>
                    </a:ext>
                  </a:extLst>
                </a:gridCol>
                <a:gridCol w="408454">
                  <a:extLst>
                    <a:ext uri="{9D8B030D-6E8A-4147-A177-3AD203B41FA5}">
                      <a16:colId xmlns:a16="http://schemas.microsoft.com/office/drawing/2014/main" val="3090876084"/>
                    </a:ext>
                  </a:extLst>
                </a:gridCol>
                <a:gridCol w="408454">
                  <a:extLst>
                    <a:ext uri="{9D8B030D-6E8A-4147-A177-3AD203B41FA5}">
                      <a16:colId xmlns:a16="http://schemas.microsoft.com/office/drawing/2014/main" val="986836768"/>
                    </a:ext>
                  </a:extLst>
                </a:gridCol>
                <a:gridCol w="408454">
                  <a:extLst>
                    <a:ext uri="{9D8B030D-6E8A-4147-A177-3AD203B41FA5}">
                      <a16:colId xmlns:a16="http://schemas.microsoft.com/office/drawing/2014/main" val="2038564206"/>
                    </a:ext>
                  </a:extLst>
                </a:gridCol>
              </a:tblGrid>
              <a:tr h="370840">
                <a:tc>
                  <a:txBody>
                    <a:bodyPr/>
                    <a:lstStyle/>
                    <a:p>
                      <a:r>
                        <a:rPr lang="tr-TR" dirty="0"/>
                        <a:t>1</a:t>
                      </a:r>
                      <a:endParaRPr lang="en-US" dirty="0"/>
                    </a:p>
                  </a:txBody>
                  <a:tcPr/>
                </a:tc>
                <a:tc>
                  <a:txBody>
                    <a:bodyPr/>
                    <a:lstStyle/>
                    <a:p>
                      <a:r>
                        <a:rPr lang="tr-TR" dirty="0"/>
                        <a:t>2</a:t>
                      </a:r>
                      <a:endParaRPr lang="en-US" dirty="0"/>
                    </a:p>
                  </a:txBody>
                  <a:tcPr/>
                </a:tc>
                <a:tc>
                  <a:txBody>
                    <a:bodyPr/>
                    <a:lstStyle/>
                    <a:p>
                      <a:r>
                        <a:rPr lang="tr-TR" dirty="0"/>
                        <a:t>3</a:t>
                      </a:r>
                      <a:endParaRPr lang="en-US" dirty="0"/>
                    </a:p>
                  </a:txBody>
                  <a:tcPr/>
                </a:tc>
                <a:tc>
                  <a:txBody>
                    <a:bodyPr/>
                    <a:lstStyle/>
                    <a:p>
                      <a:r>
                        <a:rPr lang="tr-TR" dirty="0"/>
                        <a:t>4</a:t>
                      </a:r>
                      <a:endParaRPr lang="en-US" dirty="0"/>
                    </a:p>
                  </a:txBody>
                  <a:tcPr/>
                </a:tc>
                <a:tc>
                  <a:txBody>
                    <a:bodyPr/>
                    <a:lstStyle/>
                    <a:p>
                      <a:r>
                        <a:rPr lang="tr-TR" dirty="0"/>
                        <a:t>5</a:t>
                      </a:r>
                      <a:endParaRPr lang="en-US" dirty="0"/>
                    </a:p>
                  </a:txBody>
                  <a:tcPr/>
                </a:tc>
                <a:tc>
                  <a:txBody>
                    <a:bodyPr/>
                    <a:lstStyle/>
                    <a:p>
                      <a:r>
                        <a:rPr lang="tr-TR" dirty="0"/>
                        <a:t>6</a:t>
                      </a:r>
                      <a:endParaRPr lang="en-US" dirty="0"/>
                    </a:p>
                  </a:txBody>
                  <a:tcPr/>
                </a:tc>
                <a:tc>
                  <a:txBody>
                    <a:bodyPr/>
                    <a:lstStyle/>
                    <a:p>
                      <a:r>
                        <a:rPr lang="tr-TR" dirty="0"/>
                        <a:t>7</a:t>
                      </a:r>
                      <a:endParaRPr lang="en-US" dirty="0"/>
                    </a:p>
                  </a:txBody>
                  <a:tcPr/>
                </a:tc>
                <a:tc>
                  <a:txBody>
                    <a:bodyPr/>
                    <a:lstStyle/>
                    <a:p>
                      <a:r>
                        <a:rPr lang="tr-TR" dirty="0"/>
                        <a:t>8</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7125190"/>
                  </a:ext>
                </a:extLst>
              </a:tr>
            </a:tbl>
          </a:graphicData>
        </a:graphic>
      </p:graphicFrame>
      <p:graphicFrame>
        <p:nvGraphicFramePr>
          <p:cNvPr id="71" name="Table 5">
            <a:extLst>
              <a:ext uri="{FF2B5EF4-FFF2-40B4-BE49-F238E27FC236}">
                <a16:creationId xmlns:a16="http://schemas.microsoft.com/office/drawing/2014/main" id="{77107C77-3060-4145-92B5-E202A276FF75}"/>
              </a:ext>
            </a:extLst>
          </p:cNvPr>
          <p:cNvGraphicFramePr>
            <a:graphicFrameLocks noGrp="1"/>
          </p:cNvGraphicFramePr>
          <p:nvPr>
            <p:extLst>
              <p:ext uri="{D42A27DB-BD31-4B8C-83A1-F6EECF244321}">
                <p14:modId xmlns:p14="http://schemas.microsoft.com/office/powerpoint/2010/main" val="2525826750"/>
              </p:ext>
            </p:extLst>
          </p:nvPr>
        </p:nvGraphicFramePr>
        <p:xfrm>
          <a:off x="4526794" y="4081111"/>
          <a:ext cx="2450730" cy="370840"/>
        </p:xfrm>
        <a:graphic>
          <a:graphicData uri="http://schemas.openxmlformats.org/drawingml/2006/table">
            <a:tbl>
              <a:tblPr firstRow="1" bandRow="1">
                <a:tableStyleId>{BDBED569-4797-4DF1-A0F4-6AAB3CD982D8}</a:tableStyleId>
              </a:tblPr>
              <a:tblGrid>
                <a:gridCol w="408455">
                  <a:extLst>
                    <a:ext uri="{9D8B030D-6E8A-4147-A177-3AD203B41FA5}">
                      <a16:colId xmlns:a16="http://schemas.microsoft.com/office/drawing/2014/main" val="1105736062"/>
                    </a:ext>
                  </a:extLst>
                </a:gridCol>
                <a:gridCol w="408455">
                  <a:extLst>
                    <a:ext uri="{9D8B030D-6E8A-4147-A177-3AD203B41FA5}">
                      <a16:colId xmlns:a16="http://schemas.microsoft.com/office/drawing/2014/main" val="1439021542"/>
                    </a:ext>
                  </a:extLst>
                </a:gridCol>
                <a:gridCol w="408455">
                  <a:extLst>
                    <a:ext uri="{9D8B030D-6E8A-4147-A177-3AD203B41FA5}">
                      <a16:colId xmlns:a16="http://schemas.microsoft.com/office/drawing/2014/main" val="1730119267"/>
                    </a:ext>
                  </a:extLst>
                </a:gridCol>
                <a:gridCol w="408455">
                  <a:extLst>
                    <a:ext uri="{9D8B030D-6E8A-4147-A177-3AD203B41FA5}">
                      <a16:colId xmlns:a16="http://schemas.microsoft.com/office/drawing/2014/main" val="3797946346"/>
                    </a:ext>
                  </a:extLst>
                </a:gridCol>
                <a:gridCol w="408455">
                  <a:extLst>
                    <a:ext uri="{9D8B030D-6E8A-4147-A177-3AD203B41FA5}">
                      <a16:colId xmlns:a16="http://schemas.microsoft.com/office/drawing/2014/main" val="3808824752"/>
                    </a:ext>
                  </a:extLst>
                </a:gridCol>
                <a:gridCol w="408455">
                  <a:extLst>
                    <a:ext uri="{9D8B030D-6E8A-4147-A177-3AD203B41FA5}">
                      <a16:colId xmlns:a16="http://schemas.microsoft.com/office/drawing/2014/main" val="805006050"/>
                    </a:ext>
                  </a:extLst>
                </a:gridCol>
              </a:tblGrid>
              <a:tr h="370840">
                <a:tc>
                  <a:txBody>
                    <a:bodyPr/>
                    <a:lstStyle/>
                    <a:p>
                      <a:r>
                        <a:rPr lang="tr-TR" dirty="0"/>
                        <a:t>1</a:t>
                      </a:r>
                      <a:endParaRPr lang="en-US" dirty="0"/>
                    </a:p>
                  </a:txBody>
                  <a:tcPr/>
                </a:tc>
                <a:tc>
                  <a:txBody>
                    <a:bodyPr/>
                    <a:lstStyle/>
                    <a:p>
                      <a:r>
                        <a:rPr lang="tr-TR" dirty="0"/>
                        <a:t>2</a:t>
                      </a:r>
                      <a:endParaRPr lang="en-US" dirty="0"/>
                    </a:p>
                  </a:txBody>
                  <a:tcPr/>
                </a:tc>
                <a:tc>
                  <a:txBody>
                    <a:bodyPr/>
                    <a:lstStyle/>
                    <a:p>
                      <a:r>
                        <a:rPr lang="tr-TR" dirty="0"/>
                        <a:t>3</a:t>
                      </a:r>
                      <a:endParaRPr lang="en-US" dirty="0"/>
                    </a:p>
                  </a:txBody>
                  <a:tcPr/>
                </a:tc>
                <a:tc>
                  <a:txBody>
                    <a:bodyPr/>
                    <a:lstStyle/>
                    <a:p>
                      <a:r>
                        <a:rPr lang="tr-TR" dirty="0"/>
                        <a:t>4</a:t>
                      </a:r>
                      <a:endParaRPr lang="en-US" dirty="0"/>
                    </a:p>
                  </a:txBody>
                  <a:tcPr/>
                </a:tc>
                <a:tc>
                  <a:txBody>
                    <a:bodyPr/>
                    <a:lstStyle/>
                    <a:p>
                      <a:r>
                        <a:rPr lang="tr-TR" dirty="0"/>
                        <a:t>5</a:t>
                      </a:r>
                      <a:endParaRPr lang="en-US" dirty="0"/>
                    </a:p>
                  </a:txBody>
                  <a:tcPr/>
                </a:tc>
                <a:tc>
                  <a:txBody>
                    <a:bodyPr/>
                    <a:lstStyle/>
                    <a:p>
                      <a:r>
                        <a:rPr lang="tr-TR" dirty="0"/>
                        <a:t>6</a:t>
                      </a:r>
                      <a:endParaRPr lang="en-US" dirty="0"/>
                    </a:p>
                  </a:txBody>
                  <a:tcPr/>
                </a:tc>
                <a:extLst>
                  <a:ext uri="{0D108BD9-81ED-4DB2-BD59-A6C34878D82A}">
                    <a16:rowId xmlns:a16="http://schemas.microsoft.com/office/drawing/2014/main" val="307125190"/>
                  </a:ext>
                </a:extLst>
              </a:tr>
            </a:tbl>
          </a:graphicData>
        </a:graphic>
      </p:graphicFrame>
      <p:graphicFrame>
        <p:nvGraphicFramePr>
          <p:cNvPr id="72" name="Table 5">
            <a:extLst>
              <a:ext uri="{FF2B5EF4-FFF2-40B4-BE49-F238E27FC236}">
                <a16:creationId xmlns:a16="http://schemas.microsoft.com/office/drawing/2014/main" id="{04991AA1-6144-4C34-AC2D-3D8772720B75}"/>
              </a:ext>
            </a:extLst>
          </p:cNvPr>
          <p:cNvGraphicFramePr>
            <a:graphicFrameLocks noGrp="1"/>
          </p:cNvGraphicFramePr>
          <p:nvPr>
            <p:extLst>
              <p:ext uri="{D42A27DB-BD31-4B8C-83A1-F6EECF244321}">
                <p14:modId xmlns:p14="http://schemas.microsoft.com/office/powerpoint/2010/main" val="1254968879"/>
              </p:ext>
            </p:extLst>
          </p:nvPr>
        </p:nvGraphicFramePr>
        <p:xfrm>
          <a:off x="4536045" y="5126990"/>
          <a:ext cx="3267800" cy="370840"/>
        </p:xfrm>
        <a:graphic>
          <a:graphicData uri="http://schemas.openxmlformats.org/drawingml/2006/table">
            <a:tbl>
              <a:tblPr firstRow="1" bandRow="1">
                <a:tableStyleId>{BDBED569-4797-4DF1-A0F4-6AAB3CD982D8}</a:tableStyleId>
              </a:tblPr>
              <a:tblGrid>
                <a:gridCol w="408475">
                  <a:extLst>
                    <a:ext uri="{9D8B030D-6E8A-4147-A177-3AD203B41FA5}">
                      <a16:colId xmlns:a16="http://schemas.microsoft.com/office/drawing/2014/main" val="1105736062"/>
                    </a:ext>
                  </a:extLst>
                </a:gridCol>
                <a:gridCol w="408475">
                  <a:extLst>
                    <a:ext uri="{9D8B030D-6E8A-4147-A177-3AD203B41FA5}">
                      <a16:colId xmlns:a16="http://schemas.microsoft.com/office/drawing/2014/main" val="1439021542"/>
                    </a:ext>
                  </a:extLst>
                </a:gridCol>
                <a:gridCol w="408475">
                  <a:extLst>
                    <a:ext uri="{9D8B030D-6E8A-4147-A177-3AD203B41FA5}">
                      <a16:colId xmlns:a16="http://schemas.microsoft.com/office/drawing/2014/main" val="1730119267"/>
                    </a:ext>
                  </a:extLst>
                </a:gridCol>
                <a:gridCol w="408475">
                  <a:extLst>
                    <a:ext uri="{9D8B030D-6E8A-4147-A177-3AD203B41FA5}">
                      <a16:colId xmlns:a16="http://schemas.microsoft.com/office/drawing/2014/main" val="3797946346"/>
                    </a:ext>
                  </a:extLst>
                </a:gridCol>
                <a:gridCol w="408475">
                  <a:extLst>
                    <a:ext uri="{9D8B030D-6E8A-4147-A177-3AD203B41FA5}">
                      <a16:colId xmlns:a16="http://schemas.microsoft.com/office/drawing/2014/main" val="3808824752"/>
                    </a:ext>
                  </a:extLst>
                </a:gridCol>
                <a:gridCol w="408475">
                  <a:extLst>
                    <a:ext uri="{9D8B030D-6E8A-4147-A177-3AD203B41FA5}">
                      <a16:colId xmlns:a16="http://schemas.microsoft.com/office/drawing/2014/main" val="805006050"/>
                    </a:ext>
                  </a:extLst>
                </a:gridCol>
                <a:gridCol w="408475">
                  <a:extLst>
                    <a:ext uri="{9D8B030D-6E8A-4147-A177-3AD203B41FA5}">
                      <a16:colId xmlns:a16="http://schemas.microsoft.com/office/drawing/2014/main" val="1392183633"/>
                    </a:ext>
                  </a:extLst>
                </a:gridCol>
                <a:gridCol w="408475">
                  <a:extLst>
                    <a:ext uri="{9D8B030D-6E8A-4147-A177-3AD203B41FA5}">
                      <a16:colId xmlns:a16="http://schemas.microsoft.com/office/drawing/2014/main" val="3730276487"/>
                    </a:ext>
                  </a:extLst>
                </a:gridCol>
              </a:tblGrid>
              <a:tr h="370840">
                <a:tc>
                  <a:txBody>
                    <a:bodyPr/>
                    <a:lstStyle/>
                    <a:p>
                      <a:r>
                        <a:rPr lang="tr-TR" dirty="0"/>
                        <a:t>1</a:t>
                      </a:r>
                      <a:endParaRPr lang="en-US" dirty="0"/>
                    </a:p>
                  </a:txBody>
                  <a:tcPr/>
                </a:tc>
                <a:tc>
                  <a:txBody>
                    <a:bodyPr/>
                    <a:lstStyle/>
                    <a:p>
                      <a:r>
                        <a:rPr lang="tr-TR" dirty="0"/>
                        <a:t>2</a:t>
                      </a:r>
                      <a:endParaRPr lang="en-US" dirty="0"/>
                    </a:p>
                  </a:txBody>
                  <a:tcPr/>
                </a:tc>
                <a:tc>
                  <a:txBody>
                    <a:bodyPr/>
                    <a:lstStyle/>
                    <a:p>
                      <a:r>
                        <a:rPr lang="tr-TR" dirty="0"/>
                        <a:t>3</a:t>
                      </a:r>
                      <a:endParaRPr lang="en-US" dirty="0"/>
                    </a:p>
                  </a:txBody>
                  <a:tcPr/>
                </a:tc>
                <a:tc>
                  <a:txBody>
                    <a:bodyPr/>
                    <a:lstStyle/>
                    <a:p>
                      <a:r>
                        <a:rPr lang="tr-TR" dirty="0"/>
                        <a:t>4</a:t>
                      </a:r>
                      <a:endParaRPr lang="en-US" dirty="0"/>
                    </a:p>
                  </a:txBody>
                  <a:tcPr/>
                </a:tc>
                <a:tc>
                  <a:txBody>
                    <a:bodyPr/>
                    <a:lstStyle/>
                    <a:p>
                      <a:r>
                        <a:rPr lang="tr-TR" dirty="0"/>
                        <a:t>5</a:t>
                      </a:r>
                      <a:endParaRPr lang="en-US" dirty="0"/>
                    </a:p>
                  </a:txBody>
                  <a:tcPr/>
                </a:tc>
                <a:tc>
                  <a:txBody>
                    <a:bodyPr/>
                    <a:lstStyle/>
                    <a:p>
                      <a:r>
                        <a:rPr lang="tr-TR" dirty="0"/>
                        <a:t>6</a:t>
                      </a:r>
                      <a:endParaRPr lang="en-US" dirty="0"/>
                    </a:p>
                  </a:txBody>
                  <a:tcPr/>
                </a:tc>
                <a:tc>
                  <a:txBody>
                    <a:bodyPr/>
                    <a:lstStyle/>
                    <a:p>
                      <a:r>
                        <a:rPr lang="tr-TR" dirty="0"/>
                        <a:t>7</a:t>
                      </a:r>
                      <a:endParaRPr lang="en-US" dirty="0"/>
                    </a:p>
                  </a:txBody>
                  <a:tcPr/>
                </a:tc>
                <a:tc>
                  <a:txBody>
                    <a:bodyPr/>
                    <a:lstStyle/>
                    <a:p>
                      <a:r>
                        <a:rPr lang="tr-TR" dirty="0"/>
                        <a:t>8</a:t>
                      </a:r>
                    </a:p>
                  </a:txBody>
                  <a:tcPr/>
                </a:tc>
                <a:extLst>
                  <a:ext uri="{0D108BD9-81ED-4DB2-BD59-A6C34878D82A}">
                    <a16:rowId xmlns:a16="http://schemas.microsoft.com/office/drawing/2014/main" val="307125190"/>
                  </a:ext>
                </a:extLst>
              </a:tr>
            </a:tbl>
          </a:graphicData>
        </a:graphic>
      </p:graphicFrame>
      <p:sp>
        <p:nvSpPr>
          <p:cNvPr id="73" name="Rectangle 72">
            <a:extLst>
              <a:ext uri="{FF2B5EF4-FFF2-40B4-BE49-F238E27FC236}">
                <a16:creationId xmlns:a16="http://schemas.microsoft.com/office/drawing/2014/main" id="{C3770359-B7AD-4337-BF7C-4FECBD5903BC}"/>
              </a:ext>
            </a:extLst>
          </p:cNvPr>
          <p:cNvSpPr/>
          <p:nvPr/>
        </p:nvSpPr>
        <p:spPr>
          <a:xfrm>
            <a:off x="7785716" y="3019272"/>
            <a:ext cx="390618" cy="370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9</a:t>
            </a:r>
            <a:endParaRPr lang="en-US" dirty="0"/>
          </a:p>
        </p:txBody>
      </p:sp>
      <p:sp>
        <p:nvSpPr>
          <p:cNvPr id="74" name="Arrow: Right 27">
            <a:extLst>
              <a:ext uri="{FF2B5EF4-FFF2-40B4-BE49-F238E27FC236}">
                <a16:creationId xmlns:a16="http://schemas.microsoft.com/office/drawing/2014/main" id="{558B7CC4-4707-4137-B339-50C7F968F8C6}"/>
              </a:ext>
            </a:extLst>
          </p:cNvPr>
          <p:cNvSpPr/>
          <p:nvPr/>
        </p:nvSpPr>
        <p:spPr>
          <a:xfrm>
            <a:off x="1723081" y="3361913"/>
            <a:ext cx="683580" cy="17755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5" name="TextBox 74">
            <a:extLst>
              <a:ext uri="{FF2B5EF4-FFF2-40B4-BE49-F238E27FC236}">
                <a16:creationId xmlns:a16="http://schemas.microsoft.com/office/drawing/2014/main" id="{BE980F21-A65B-4FDC-BF0C-FF68339EC957}"/>
              </a:ext>
            </a:extLst>
          </p:cNvPr>
          <p:cNvSpPr txBox="1"/>
          <p:nvPr/>
        </p:nvSpPr>
        <p:spPr>
          <a:xfrm>
            <a:off x="511952" y="3252028"/>
            <a:ext cx="1571347" cy="353943"/>
          </a:xfrm>
          <a:prstGeom prst="rect">
            <a:avLst/>
          </a:prstGeom>
          <a:noFill/>
        </p:spPr>
        <p:txBody>
          <a:bodyPr wrap="square" rtlCol="0">
            <a:spAutoFit/>
          </a:bodyPr>
          <a:lstStyle/>
          <a:p>
            <a:r>
              <a:rPr lang="tr-TR" sz="1700" dirty="0"/>
              <a:t>Producer</a:t>
            </a:r>
            <a:endParaRPr lang="en-US" sz="800" dirty="0"/>
          </a:p>
        </p:txBody>
      </p:sp>
      <p:sp>
        <p:nvSpPr>
          <p:cNvPr id="76" name="TextBox 75">
            <a:extLst>
              <a:ext uri="{FF2B5EF4-FFF2-40B4-BE49-F238E27FC236}">
                <a16:creationId xmlns:a16="http://schemas.microsoft.com/office/drawing/2014/main" id="{760ED561-03FB-4624-A6A0-9ED302F2493C}"/>
              </a:ext>
            </a:extLst>
          </p:cNvPr>
          <p:cNvSpPr txBox="1"/>
          <p:nvPr/>
        </p:nvSpPr>
        <p:spPr>
          <a:xfrm>
            <a:off x="7671932" y="2584367"/>
            <a:ext cx="1462923" cy="353943"/>
          </a:xfrm>
          <a:prstGeom prst="rect">
            <a:avLst/>
          </a:prstGeom>
          <a:noFill/>
        </p:spPr>
        <p:txBody>
          <a:bodyPr wrap="square" rtlCol="0">
            <a:spAutoFit/>
          </a:bodyPr>
          <a:lstStyle/>
          <a:p>
            <a:r>
              <a:rPr lang="tr-TR" sz="1700" dirty="0"/>
              <a:t>Yeni Gelen</a:t>
            </a:r>
            <a:endParaRPr lang="en-US" sz="800" dirty="0"/>
          </a:p>
        </p:txBody>
      </p:sp>
      <p:sp>
        <p:nvSpPr>
          <p:cNvPr id="77" name="TextBox 76">
            <a:extLst>
              <a:ext uri="{FF2B5EF4-FFF2-40B4-BE49-F238E27FC236}">
                <a16:creationId xmlns:a16="http://schemas.microsoft.com/office/drawing/2014/main" id="{2F8F0F68-BC03-434E-BADE-7D2CDFFCD9A0}"/>
              </a:ext>
            </a:extLst>
          </p:cNvPr>
          <p:cNvSpPr txBox="1"/>
          <p:nvPr/>
        </p:nvSpPr>
        <p:spPr>
          <a:xfrm>
            <a:off x="4536044" y="5639869"/>
            <a:ext cx="3522901" cy="353943"/>
          </a:xfrm>
          <a:prstGeom prst="rect">
            <a:avLst/>
          </a:prstGeom>
          <a:noFill/>
        </p:spPr>
        <p:txBody>
          <a:bodyPr wrap="square" rtlCol="0">
            <a:spAutoFit/>
          </a:bodyPr>
          <a:lstStyle/>
          <a:p>
            <a:r>
              <a:rPr lang="tr-TR" sz="1700" dirty="0"/>
              <a:t>FIFO : FIRST IN FIRST OUT</a:t>
            </a:r>
            <a:endParaRPr lang="en-US" sz="800" dirty="0"/>
          </a:p>
        </p:txBody>
      </p:sp>
      <p:cxnSp>
        <p:nvCxnSpPr>
          <p:cNvPr id="78" name="Straight Arrow Connector 77">
            <a:extLst>
              <a:ext uri="{FF2B5EF4-FFF2-40B4-BE49-F238E27FC236}">
                <a16:creationId xmlns:a16="http://schemas.microsoft.com/office/drawing/2014/main" id="{630AAAE1-1430-45E5-BE20-C74FA93ABEE8}"/>
              </a:ext>
            </a:extLst>
          </p:cNvPr>
          <p:cNvCxnSpPr>
            <a:cxnSpLocks/>
          </p:cNvCxnSpPr>
          <p:nvPr/>
        </p:nvCxnSpPr>
        <p:spPr>
          <a:xfrm>
            <a:off x="4687410" y="2725445"/>
            <a:ext cx="0" cy="212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21B66AB-3D7F-4748-B5B2-33F10F86A23C}"/>
              </a:ext>
            </a:extLst>
          </p:cNvPr>
          <p:cNvSpPr txBox="1"/>
          <p:nvPr/>
        </p:nvSpPr>
        <p:spPr>
          <a:xfrm>
            <a:off x="4345619" y="2463815"/>
            <a:ext cx="744246" cy="307777"/>
          </a:xfrm>
          <a:prstGeom prst="rect">
            <a:avLst/>
          </a:prstGeom>
          <a:noFill/>
        </p:spPr>
        <p:txBody>
          <a:bodyPr wrap="square" rtlCol="0">
            <a:spAutoFit/>
          </a:bodyPr>
          <a:lstStyle/>
          <a:p>
            <a:r>
              <a:rPr lang="tr-TR" sz="1400" dirty="0"/>
              <a:t>Offset</a:t>
            </a:r>
            <a:endParaRPr lang="en-US" sz="1400" dirty="0"/>
          </a:p>
        </p:txBody>
      </p:sp>
      <p:sp>
        <p:nvSpPr>
          <p:cNvPr id="80" name="TextBox 79">
            <a:extLst>
              <a:ext uri="{FF2B5EF4-FFF2-40B4-BE49-F238E27FC236}">
                <a16:creationId xmlns:a16="http://schemas.microsoft.com/office/drawing/2014/main" id="{1E11CDD2-6379-4CB8-BBCB-9E5ECD5D7A47}"/>
              </a:ext>
            </a:extLst>
          </p:cNvPr>
          <p:cNvSpPr txBox="1"/>
          <p:nvPr/>
        </p:nvSpPr>
        <p:spPr>
          <a:xfrm>
            <a:off x="4406286" y="3509955"/>
            <a:ext cx="805794" cy="307777"/>
          </a:xfrm>
          <a:prstGeom prst="rect">
            <a:avLst/>
          </a:prstGeom>
          <a:noFill/>
        </p:spPr>
        <p:txBody>
          <a:bodyPr wrap="square" rtlCol="0">
            <a:spAutoFit/>
          </a:bodyPr>
          <a:lstStyle/>
          <a:p>
            <a:r>
              <a:rPr lang="tr-TR" sz="1400" dirty="0"/>
              <a:t>Offset</a:t>
            </a:r>
            <a:endParaRPr lang="en-US" sz="1400" dirty="0"/>
          </a:p>
        </p:txBody>
      </p:sp>
      <p:sp>
        <p:nvSpPr>
          <p:cNvPr id="81" name="TextBox 80">
            <a:extLst>
              <a:ext uri="{FF2B5EF4-FFF2-40B4-BE49-F238E27FC236}">
                <a16:creationId xmlns:a16="http://schemas.microsoft.com/office/drawing/2014/main" id="{8A78F335-3CEA-4C35-B3E2-0C320B81D949}"/>
              </a:ext>
            </a:extLst>
          </p:cNvPr>
          <p:cNvSpPr txBox="1"/>
          <p:nvPr/>
        </p:nvSpPr>
        <p:spPr>
          <a:xfrm>
            <a:off x="4406284" y="4549597"/>
            <a:ext cx="805796" cy="307777"/>
          </a:xfrm>
          <a:prstGeom prst="rect">
            <a:avLst/>
          </a:prstGeom>
          <a:noFill/>
        </p:spPr>
        <p:txBody>
          <a:bodyPr wrap="square" rtlCol="0">
            <a:spAutoFit/>
          </a:bodyPr>
          <a:lstStyle/>
          <a:p>
            <a:r>
              <a:rPr lang="tr-TR" sz="1400" dirty="0"/>
              <a:t>Offset</a:t>
            </a:r>
            <a:endParaRPr lang="en-US" sz="1400" dirty="0"/>
          </a:p>
        </p:txBody>
      </p:sp>
      <p:cxnSp>
        <p:nvCxnSpPr>
          <p:cNvPr id="82" name="Straight Arrow Connector 81">
            <a:extLst>
              <a:ext uri="{FF2B5EF4-FFF2-40B4-BE49-F238E27FC236}">
                <a16:creationId xmlns:a16="http://schemas.microsoft.com/office/drawing/2014/main" id="{0014FFE1-282D-41C5-94BC-75E5461A53E3}"/>
              </a:ext>
            </a:extLst>
          </p:cNvPr>
          <p:cNvCxnSpPr>
            <a:cxnSpLocks/>
          </p:cNvCxnSpPr>
          <p:nvPr/>
        </p:nvCxnSpPr>
        <p:spPr>
          <a:xfrm>
            <a:off x="4696287" y="3799976"/>
            <a:ext cx="0" cy="212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14C6F5E-36C7-4059-B33B-96600582E651}"/>
              </a:ext>
            </a:extLst>
          </p:cNvPr>
          <p:cNvCxnSpPr>
            <a:cxnSpLocks/>
          </p:cNvCxnSpPr>
          <p:nvPr/>
        </p:nvCxnSpPr>
        <p:spPr>
          <a:xfrm>
            <a:off x="4697767" y="4830740"/>
            <a:ext cx="0" cy="212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Arrow: Right 41">
            <a:extLst>
              <a:ext uri="{FF2B5EF4-FFF2-40B4-BE49-F238E27FC236}">
                <a16:creationId xmlns:a16="http://schemas.microsoft.com/office/drawing/2014/main" id="{6B637C26-4B1F-4620-9A71-45350A97FFFA}"/>
              </a:ext>
            </a:extLst>
          </p:cNvPr>
          <p:cNvSpPr/>
          <p:nvPr/>
        </p:nvSpPr>
        <p:spPr>
          <a:xfrm>
            <a:off x="9364675" y="3212559"/>
            <a:ext cx="683580" cy="17755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5" name="TextBox 84">
            <a:extLst>
              <a:ext uri="{FF2B5EF4-FFF2-40B4-BE49-F238E27FC236}">
                <a16:creationId xmlns:a16="http://schemas.microsoft.com/office/drawing/2014/main" id="{19786EB9-9303-4392-AAC6-5D4A0A4F15AC}"/>
              </a:ext>
            </a:extLst>
          </p:cNvPr>
          <p:cNvSpPr txBox="1"/>
          <p:nvPr/>
        </p:nvSpPr>
        <p:spPr>
          <a:xfrm>
            <a:off x="10150797" y="3097225"/>
            <a:ext cx="1571347" cy="353943"/>
          </a:xfrm>
          <a:prstGeom prst="rect">
            <a:avLst/>
          </a:prstGeom>
          <a:noFill/>
        </p:spPr>
        <p:txBody>
          <a:bodyPr wrap="square" rtlCol="0">
            <a:spAutoFit/>
          </a:bodyPr>
          <a:lstStyle/>
          <a:p>
            <a:r>
              <a:rPr lang="tr-TR" sz="1700" dirty="0"/>
              <a:t>Consumer</a:t>
            </a:r>
            <a:endParaRPr lang="en-US" sz="800" dirty="0"/>
          </a:p>
        </p:txBody>
      </p:sp>
      <p:sp>
        <p:nvSpPr>
          <p:cNvPr id="86" name="Rectangle 6">
            <a:extLst>
              <a:ext uri="{FF2B5EF4-FFF2-40B4-BE49-F238E27FC236}">
                <a16:creationId xmlns:a16="http://schemas.microsoft.com/office/drawing/2014/main" id="{C3770359-B7AD-4337-BF7C-4FECBD5903BC}"/>
              </a:ext>
            </a:extLst>
          </p:cNvPr>
          <p:cNvSpPr/>
          <p:nvPr/>
        </p:nvSpPr>
        <p:spPr>
          <a:xfrm>
            <a:off x="4523581" y="3017481"/>
            <a:ext cx="390618" cy="3708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1</a:t>
            </a:r>
            <a:endParaRPr lang="en-US" dirty="0"/>
          </a:p>
        </p:txBody>
      </p:sp>
    </p:spTree>
    <p:extLst>
      <p:ext uri="{BB962C8B-B14F-4D97-AF65-F5344CB8AC3E}">
        <p14:creationId xmlns:p14="http://schemas.microsoft.com/office/powerpoint/2010/main" val="327143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barn(inVertical)">
                                      <p:cBhvr>
                                        <p:cTn id="7" dur="500"/>
                                        <p:tgtEl>
                                          <p:spTgt spid="6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barn(inVertical)">
                                      <p:cBhvr>
                                        <p:cTn id="10" dur="500"/>
                                        <p:tgtEl>
                                          <p:spTgt spid="6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barn(inVertical)">
                                      <p:cBhvr>
                                        <p:cTn id="13" dur="500"/>
                                        <p:tgtEl>
                                          <p:spTgt spid="69"/>
                                        </p:tgtEl>
                                      </p:cBhvr>
                                    </p:animEffect>
                                  </p:childTnLst>
                                </p:cTn>
                              </p:par>
                              <p:par>
                                <p:cTn id="14" presetID="16" presetClass="entr" presetSubtype="21"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barn(inVertical)">
                                      <p:cBhvr>
                                        <p:cTn id="16" dur="500"/>
                                        <p:tgtEl>
                                          <p:spTgt spid="70"/>
                                        </p:tgtEl>
                                      </p:cBhvr>
                                    </p:animEffect>
                                  </p:childTnLst>
                                </p:cTn>
                              </p:par>
                              <p:par>
                                <p:cTn id="17" presetID="16" presetClass="entr" presetSubtype="21"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barn(inVertical)">
                                      <p:cBhvr>
                                        <p:cTn id="19" dur="500"/>
                                        <p:tgtEl>
                                          <p:spTgt spid="71"/>
                                        </p:tgtEl>
                                      </p:cBhvr>
                                    </p:animEffect>
                                  </p:childTnLst>
                                </p:cTn>
                              </p:par>
                              <p:par>
                                <p:cTn id="20" presetID="16" presetClass="entr" presetSubtype="21"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barn(inVertical)">
                                      <p:cBhvr>
                                        <p:cTn id="22" dur="500"/>
                                        <p:tgtEl>
                                          <p:spTgt spid="7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barn(inVertical)">
                                      <p:cBhvr>
                                        <p:cTn id="27" dur="500"/>
                                        <p:tgtEl>
                                          <p:spTgt spid="75"/>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barn(inVertical)">
                                      <p:cBhvr>
                                        <p:cTn id="30" dur="500"/>
                                        <p:tgtEl>
                                          <p:spTgt spid="74"/>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barn(inVertical)">
                                      <p:cBhvr>
                                        <p:cTn id="35" dur="500"/>
                                        <p:tgtEl>
                                          <p:spTgt spid="76"/>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barn(inVertical)">
                                      <p:cBhvr>
                                        <p:cTn id="40" dur="500"/>
                                        <p:tgtEl>
                                          <p:spTgt spid="7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barn(inVertical)">
                                      <p:cBhvr>
                                        <p:cTn id="45" dur="500"/>
                                        <p:tgtEl>
                                          <p:spTgt spid="85"/>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barn(inVertical)">
                                      <p:cBhvr>
                                        <p:cTn id="48" dur="500"/>
                                        <p:tgtEl>
                                          <p:spTgt spid="84"/>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86"/>
                                        </p:tgtEl>
                                        <p:attrNameLst>
                                          <p:attrName>style.visibility</p:attrName>
                                        </p:attrNameLst>
                                      </p:cBhvr>
                                      <p:to>
                                        <p:strVal val="visible"/>
                                      </p:to>
                                    </p:set>
                                    <p:animEffect transition="in" filter="barn(inVertical)">
                                      <p:cBhvr>
                                        <p:cTn id="53" dur="500"/>
                                        <p:tgtEl>
                                          <p:spTgt spid="86"/>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barn(inVertical)">
                                      <p:cBhvr>
                                        <p:cTn id="58" dur="500"/>
                                        <p:tgtEl>
                                          <p:spTgt spid="77"/>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79"/>
                                        </p:tgtEl>
                                        <p:attrNameLst>
                                          <p:attrName>style.visibility</p:attrName>
                                        </p:attrNameLst>
                                      </p:cBhvr>
                                      <p:to>
                                        <p:strVal val="visible"/>
                                      </p:to>
                                    </p:set>
                                    <p:animEffect transition="in" filter="barn(inVertical)">
                                      <p:cBhvr>
                                        <p:cTn id="63" dur="500"/>
                                        <p:tgtEl>
                                          <p:spTgt spid="79"/>
                                        </p:tgtEl>
                                      </p:cBhvr>
                                    </p:animEffect>
                                  </p:childTnLst>
                                </p:cTn>
                              </p:par>
                              <p:par>
                                <p:cTn id="64" presetID="16" presetClass="entr" presetSubtype="21" fill="hold" nodeType="with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barn(inVertical)">
                                      <p:cBhvr>
                                        <p:cTn id="66" dur="500"/>
                                        <p:tgtEl>
                                          <p:spTgt spid="78"/>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animEffect transition="in" filter="barn(inVertical)">
                                      <p:cBhvr>
                                        <p:cTn id="69" dur="500"/>
                                        <p:tgtEl>
                                          <p:spTgt spid="80"/>
                                        </p:tgtEl>
                                      </p:cBhvr>
                                    </p:animEffect>
                                  </p:childTnLst>
                                </p:cTn>
                              </p:par>
                              <p:par>
                                <p:cTn id="70" presetID="16" presetClass="entr" presetSubtype="21" fill="hold" nodeType="withEffect">
                                  <p:stCondLst>
                                    <p:cond delay="0"/>
                                  </p:stCondLst>
                                  <p:childTnLst>
                                    <p:set>
                                      <p:cBhvr>
                                        <p:cTn id="71" dur="1" fill="hold">
                                          <p:stCondLst>
                                            <p:cond delay="0"/>
                                          </p:stCondLst>
                                        </p:cTn>
                                        <p:tgtEl>
                                          <p:spTgt spid="82"/>
                                        </p:tgtEl>
                                        <p:attrNameLst>
                                          <p:attrName>style.visibility</p:attrName>
                                        </p:attrNameLst>
                                      </p:cBhvr>
                                      <p:to>
                                        <p:strVal val="visible"/>
                                      </p:to>
                                    </p:set>
                                    <p:animEffect transition="in" filter="barn(inVertical)">
                                      <p:cBhvr>
                                        <p:cTn id="72" dur="500"/>
                                        <p:tgtEl>
                                          <p:spTgt spid="82"/>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barn(inVertical)">
                                      <p:cBhvr>
                                        <p:cTn id="75" dur="500"/>
                                        <p:tgtEl>
                                          <p:spTgt spid="81"/>
                                        </p:tgtEl>
                                      </p:cBhvr>
                                    </p:animEffect>
                                  </p:childTnLst>
                                </p:cTn>
                              </p:par>
                              <p:par>
                                <p:cTn id="76" presetID="16" presetClass="entr" presetSubtype="21" fill="hold" nodeType="withEffect">
                                  <p:stCondLst>
                                    <p:cond delay="0"/>
                                  </p:stCondLst>
                                  <p:childTnLst>
                                    <p:set>
                                      <p:cBhvr>
                                        <p:cTn id="77" dur="1" fill="hold">
                                          <p:stCondLst>
                                            <p:cond delay="0"/>
                                          </p:stCondLst>
                                        </p:cTn>
                                        <p:tgtEl>
                                          <p:spTgt spid="83"/>
                                        </p:tgtEl>
                                        <p:attrNameLst>
                                          <p:attrName>style.visibility</p:attrName>
                                        </p:attrNameLst>
                                      </p:cBhvr>
                                      <p:to>
                                        <p:strVal val="visible"/>
                                      </p:to>
                                    </p:set>
                                    <p:animEffect transition="in" filter="barn(inVertical)">
                                      <p:cBhvr>
                                        <p:cTn id="7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3" grpId="0" animBg="1"/>
      <p:bldP spid="74" grpId="0" animBg="1"/>
      <p:bldP spid="75" grpId="0"/>
      <p:bldP spid="76" grpId="0"/>
      <p:bldP spid="77" grpId="0"/>
      <p:bldP spid="79" grpId="0"/>
      <p:bldP spid="80" grpId="0"/>
      <p:bldP spid="81" grpId="0"/>
      <p:bldP spid="84" grpId="0" animBg="1"/>
      <p:bldP spid="85" grpId="0"/>
      <p:bldP spid="8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3" name="Metin kutusu 12"/>
          <p:cNvSpPr txBox="1"/>
          <p:nvPr/>
        </p:nvSpPr>
        <p:spPr>
          <a:xfrm>
            <a:off x="1370873" y="2111071"/>
            <a:ext cx="9904075" cy="1200329"/>
          </a:xfrm>
          <a:prstGeom prst="rect">
            <a:avLst/>
          </a:prstGeom>
          <a:noFill/>
        </p:spPr>
        <p:txBody>
          <a:bodyPr wrap="square" rtlCol="0">
            <a:spAutoFit/>
          </a:bodyPr>
          <a:lstStyle/>
          <a:p>
            <a:r>
              <a:rPr lang="tr-TR" dirty="0" smtClean="0"/>
              <a:t>Katılımcılara Büyük </a:t>
            </a:r>
            <a:r>
              <a:rPr lang="tr-TR" dirty="0"/>
              <a:t>Veri Ekosistemi içerisindeki en popüler teknolojiler hakkında bilgiler verirken, bu teknolojilerin kurulumunu, kullanımını, mimarisini ve örnek uygulamalarını gerçekleştirmektir. Bunlarla birlikte büyük verileri oluşturmak, aktarmak, saklamak, analiz etmek ve yönetmek için gerekli bilgi birikimini, iş hayatından tecrübe paylaşımları ile birleştirerek gerçek vaka analizleri ile pekiştirmektir</a:t>
            </a:r>
          </a:p>
        </p:txBody>
      </p:sp>
      <p:sp>
        <p:nvSpPr>
          <p:cNvPr id="14" name="Metin kutusu 13"/>
          <p:cNvSpPr txBox="1"/>
          <p:nvPr/>
        </p:nvSpPr>
        <p:spPr>
          <a:xfrm>
            <a:off x="1370873" y="1741739"/>
            <a:ext cx="1968675" cy="400110"/>
          </a:xfrm>
          <a:prstGeom prst="rect">
            <a:avLst/>
          </a:prstGeom>
          <a:noFill/>
        </p:spPr>
        <p:txBody>
          <a:bodyPr wrap="square" rtlCol="0">
            <a:spAutoFit/>
          </a:bodyPr>
          <a:lstStyle/>
          <a:p>
            <a:r>
              <a:rPr lang="tr-TR" sz="2000" b="1" dirty="0" smtClean="0"/>
              <a:t>Eğitimin Amacı;</a:t>
            </a:r>
            <a:endParaRPr lang="tr-TR" sz="2000" b="1" dirty="0"/>
          </a:p>
        </p:txBody>
      </p:sp>
      <p:sp>
        <p:nvSpPr>
          <p:cNvPr id="15" name="Metin kutusu 14"/>
          <p:cNvSpPr txBox="1"/>
          <p:nvPr/>
        </p:nvSpPr>
        <p:spPr>
          <a:xfrm>
            <a:off x="1370873" y="4057354"/>
            <a:ext cx="9904075" cy="923330"/>
          </a:xfrm>
          <a:prstGeom prst="rect">
            <a:avLst/>
          </a:prstGeom>
          <a:noFill/>
        </p:spPr>
        <p:txBody>
          <a:bodyPr wrap="square" rtlCol="0">
            <a:spAutoFit/>
          </a:bodyPr>
          <a:lstStyle/>
          <a:p>
            <a:pPr marL="285750" indent="-285750">
              <a:buFont typeface="Arial" panose="020B0604020202020204" pitchFamily="34" charset="0"/>
              <a:buChar char="•"/>
            </a:pPr>
            <a:r>
              <a:rPr lang="tr-TR" dirty="0" smtClean="0"/>
              <a:t>Temel seviyede SQL bilgisi,</a:t>
            </a:r>
          </a:p>
          <a:p>
            <a:pPr marL="285750" indent="-285750">
              <a:buFont typeface="Arial" panose="020B0604020202020204" pitchFamily="34" charset="0"/>
              <a:buChar char="•"/>
            </a:pPr>
            <a:r>
              <a:rPr lang="tr-TR" dirty="0" smtClean="0"/>
              <a:t>Temel seviyede programlama bilgisi (</a:t>
            </a:r>
            <a:r>
              <a:rPr lang="tr-TR" dirty="0" err="1" smtClean="0"/>
              <a:t>Python,Java</a:t>
            </a:r>
            <a:r>
              <a:rPr lang="tr-TR" dirty="0" smtClean="0"/>
              <a:t>),</a:t>
            </a:r>
          </a:p>
          <a:p>
            <a:pPr marL="285750" indent="-285750">
              <a:buFont typeface="Arial" panose="020B0604020202020204" pitchFamily="34" charset="0"/>
              <a:buChar char="•"/>
            </a:pPr>
            <a:r>
              <a:rPr lang="tr-TR" dirty="0" smtClean="0"/>
              <a:t>Veri odaklı çalışma arzusu</a:t>
            </a:r>
          </a:p>
        </p:txBody>
      </p:sp>
      <p:sp>
        <p:nvSpPr>
          <p:cNvPr id="16" name="Metin kutusu 15"/>
          <p:cNvSpPr txBox="1"/>
          <p:nvPr/>
        </p:nvSpPr>
        <p:spPr>
          <a:xfrm>
            <a:off x="1370873" y="3688022"/>
            <a:ext cx="2795610" cy="400110"/>
          </a:xfrm>
          <a:prstGeom prst="rect">
            <a:avLst/>
          </a:prstGeom>
          <a:noFill/>
        </p:spPr>
        <p:txBody>
          <a:bodyPr wrap="square" rtlCol="0">
            <a:spAutoFit/>
          </a:bodyPr>
          <a:lstStyle/>
          <a:p>
            <a:r>
              <a:rPr lang="tr-TR" sz="2000" b="1" dirty="0" smtClean="0"/>
              <a:t>Eğitim Gereksinimleri;</a:t>
            </a:r>
            <a:endParaRPr lang="tr-TR" sz="2000" b="1" dirty="0"/>
          </a:p>
        </p:txBody>
      </p:sp>
      <p:sp>
        <p:nvSpPr>
          <p:cNvPr id="8"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Tree>
    <p:extLst>
      <p:ext uri="{BB962C8B-B14F-4D97-AF65-F5344CB8AC3E}">
        <p14:creationId xmlns:p14="http://schemas.microsoft.com/office/powerpoint/2010/main" val="38175039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3" name="Metin kutusu 12"/>
          <p:cNvSpPr txBox="1"/>
          <p:nvPr/>
        </p:nvSpPr>
        <p:spPr>
          <a:xfrm>
            <a:off x="1370873" y="2559127"/>
            <a:ext cx="9904075" cy="1477328"/>
          </a:xfrm>
          <a:prstGeom prst="rect">
            <a:avLst/>
          </a:prstGeom>
          <a:noFill/>
        </p:spPr>
        <p:txBody>
          <a:bodyPr wrap="square" rtlCol="0">
            <a:spAutoFit/>
          </a:bodyPr>
          <a:lstStyle/>
          <a:p>
            <a:pPr marL="285750" lvl="0" indent="-285750">
              <a:buFont typeface="Arial" panose="020B0604020202020204" pitchFamily="34" charset="0"/>
              <a:buChar char="•"/>
            </a:pPr>
            <a:r>
              <a:rPr lang="tr-TR" dirty="0"/>
              <a:t>Büyük Veri Teknolojilerindeki temel kavramları, mimariyi, kurulumları ve terminolojiyi </a:t>
            </a:r>
            <a:r>
              <a:rPr lang="tr-TR" dirty="0" smtClean="0"/>
              <a:t>öğrenecek,</a:t>
            </a:r>
          </a:p>
          <a:p>
            <a:pPr marL="285750" lvl="0" indent="-285750">
              <a:buFont typeface="Arial" panose="020B0604020202020204" pitchFamily="34" charset="0"/>
              <a:buChar char="•"/>
            </a:pPr>
            <a:r>
              <a:rPr lang="tr-TR" dirty="0"/>
              <a:t>En popüler Büyük Veri Teknolojilerini </a:t>
            </a:r>
            <a:r>
              <a:rPr lang="tr-TR" dirty="0" smtClean="0"/>
              <a:t>kullanacak,</a:t>
            </a:r>
          </a:p>
          <a:p>
            <a:pPr marL="285750" indent="-285750">
              <a:buFont typeface="Arial" panose="020B0604020202020204" pitchFamily="34" charset="0"/>
              <a:buChar char="•"/>
            </a:pPr>
            <a:r>
              <a:rPr lang="tr-TR" dirty="0" smtClean="0"/>
              <a:t>Yapılan Örnekler ile Kodlama Yeteneğiniz Geliştirecek,</a:t>
            </a:r>
            <a:endParaRPr lang="tr-TR" dirty="0"/>
          </a:p>
          <a:p>
            <a:pPr marL="285750" indent="-285750">
              <a:buFont typeface="Arial" panose="020B0604020202020204" pitchFamily="34" charset="0"/>
              <a:buChar char="•"/>
            </a:pPr>
            <a:r>
              <a:rPr lang="tr-TR" dirty="0" err="1" smtClean="0"/>
              <a:t>Cloud</a:t>
            </a:r>
            <a:r>
              <a:rPr lang="tr-TR" dirty="0" smtClean="0"/>
              <a:t> Sistemler Hakkında Bilgi Sahibi Olacak,</a:t>
            </a:r>
            <a:endParaRPr lang="tr-TR" dirty="0"/>
          </a:p>
          <a:p>
            <a:pPr marL="285750" lvl="0" indent="-285750">
              <a:buFont typeface="Arial" panose="020B0604020202020204" pitchFamily="34" charset="0"/>
              <a:buChar char="•"/>
            </a:pPr>
            <a:r>
              <a:rPr lang="tr-TR" dirty="0" err="1" smtClean="0"/>
              <a:t>NoSQL</a:t>
            </a:r>
            <a:r>
              <a:rPr lang="tr-TR" dirty="0" smtClean="0"/>
              <a:t> </a:t>
            </a:r>
            <a:r>
              <a:rPr lang="tr-TR" dirty="0" err="1" smtClean="0"/>
              <a:t>Veritabanlarına</a:t>
            </a:r>
            <a:r>
              <a:rPr lang="tr-TR" dirty="0" smtClean="0"/>
              <a:t> Giriş Yapabileceksiniz.</a:t>
            </a:r>
          </a:p>
        </p:txBody>
      </p:sp>
      <p:sp>
        <p:nvSpPr>
          <p:cNvPr id="14" name="Metin kutusu 13"/>
          <p:cNvSpPr txBox="1"/>
          <p:nvPr/>
        </p:nvSpPr>
        <p:spPr>
          <a:xfrm>
            <a:off x="1370873" y="2189795"/>
            <a:ext cx="1968675" cy="400110"/>
          </a:xfrm>
          <a:prstGeom prst="rect">
            <a:avLst/>
          </a:prstGeom>
          <a:noFill/>
        </p:spPr>
        <p:txBody>
          <a:bodyPr wrap="square" rtlCol="0">
            <a:spAutoFit/>
          </a:bodyPr>
          <a:lstStyle/>
          <a:p>
            <a:r>
              <a:rPr lang="tr-TR" sz="2000" b="1" dirty="0" smtClean="0"/>
              <a:t>Eğitim Sonunda;</a:t>
            </a:r>
            <a:endParaRPr lang="tr-TR" sz="2000" b="1" dirty="0"/>
          </a:p>
        </p:txBody>
      </p:sp>
      <p:sp>
        <p:nvSpPr>
          <p:cNvPr id="6"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Tree>
    <p:extLst>
      <p:ext uri="{BB962C8B-B14F-4D97-AF65-F5344CB8AC3E}">
        <p14:creationId xmlns:p14="http://schemas.microsoft.com/office/powerpoint/2010/main" val="18021808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7" name="Resi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4757" y="1626501"/>
            <a:ext cx="5315999" cy="3367954"/>
          </a:xfrm>
          <a:prstGeom prst="rect">
            <a:avLst/>
          </a:prstGeom>
        </p:spPr>
      </p:pic>
      <p:sp>
        <p:nvSpPr>
          <p:cNvPr id="8" name="Metin kutusu 4"/>
          <p:cNvSpPr txBox="1"/>
          <p:nvPr/>
        </p:nvSpPr>
        <p:spPr>
          <a:xfrm>
            <a:off x="688345" y="1760378"/>
            <a:ext cx="5482141" cy="1754326"/>
          </a:xfrm>
          <a:prstGeom prst="rect">
            <a:avLst/>
          </a:prstGeom>
          <a:noFill/>
        </p:spPr>
        <p:txBody>
          <a:bodyPr wrap="square" rtlCol="0">
            <a:spAutoFit/>
          </a:bodyPr>
          <a:lstStyle/>
          <a:p>
            <a:r>
              <a:rPr lang="tr-TR" dirty="0"/>
              <a:t>Günümüzde son derece değerli ve popüler bir teknoloji olan </a:t>
            </a:r>
            <a:r>
              <a:rPr lang="tr-TR" b="1" dirty="0"/>
              <a:t>Büyük Veri</a:t>
            </a:r>
            <a:r>
              <a:rPr lang="tr-TR" dirty="0"/>
              <a:t>, teknolojinin ilerlemesiyle birlikte gün geçtikçe daha çok değerleniyor. Dünyada bir çok şirket, veri ile birlikte </a:t>
            </a:r>
            <a:r>
              <a:rPr lang="tr-TR" b="1" dirty="0"/>
              <a:t>dijital dönüşümü</a:t>
            </a:r>
            <a:r>
              <a:rPr lang="tr-TR" dirty="0"/>
              <a:t> gerçekleştirirken, bu dönüşüm Büyük </a:t>
            </a:r>
            <a:r>
              <a:rPr lang="tr-TR" dirty="0" err="1"/>
              <a:t>Veri’yi</a:t>
            </a:r>
            <a:r>
              <a:rPr lang="tr-TR" dirty="0"/>
              <a:t> yeni </a:t>
            </a:r>
            <a:r>
              <a:rPr lang="tr-TR" b="1" dirty="0"/>
              <a:t>bir devrin</a:t>
            </a:r>
            <a:r>
              <a:rPr lang="tr-TR" dirty="0"/>
              <a:t> başlangıcı olarak tanımlıyor.</a:t>
            </a:r>
          </a:p>
        </p:txBody>
      </p:sp>
      <p:sp>
        <p:nvSpPr>
          <p:cNvPr id="9" name="Metin kutusu 5"/>
          <p:cNvSpPr txBox="1"/>
          <p:nvPr/>
        </p:nvSpPr>
        <p:spPr>
          <a:xfrm>
            <a:off x="688345" y="1057760"/>
            <a:ext cx="2449004" cy="446276"/>
          </a:xfrm>
          <a:prstGeom prst="rect">
            <a:avLst/>
          </a:prstGeom>
          <a:noFill/>
        </p:spPr>
        <p:txBody>
          <a:bodyPr wrap="none" rtlCol="0">
            <a:spAutoFit/>
          </a:bodyPr>
          <a:lstStyle/>
          <a:p>
            <a:r>
              <a:rPr lang="tr-TR" sz="2300" b="1" dirty="0"/>
              <a:t>Büyük Veri Nedir ?</a:t>
            </a:r>
          </a:p>
        </p:txBody>
      </p:sp>
      <p:sp>
        <p:nvSpPr>
          <p:cNvPr id="11" name="Metin kutusu 7"/>
          <p:cNvSpPr txBox="1"/>
          <p:nvPr/>
        </p:nvSpPr>
        <p:spPr>
          <a:xfrm>
            <a:off x="314272" y="1777004"/>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13" name="Metin kutusu 6"/>
          <p:cNvSpPr txBox="1"/>
          <p:nvPr/>
        </p:nvSpPr>
        <p:spPr>
          <a:xfrm>
            <a:off x="688345" y="3732108"/>
            <a:ext cx="5200391" cy="2031325"/>
          </a:xfrm>
          <a:prstGeom prst="rect">
            <a:avLst/>
          </a:prstGeom>
          <a:noFill/>
        </p:spPr>
        <p:txBody>
          <a:bodyPr wrap="square" rtlCol="0">
            <a:spAutoFit/>
          </a:bodyPr>
          <a:lstStyle/>
          <a:p>
            <a:r>
              <a:rPr lang="tr-TR" dirty="0"/>
              <a:t>Büyük Veri 2000’li yılların başında analist </a:t>
            </a:r>
            <a:r>
              <a:rPr lang="tr-TR" dirty="0" err="1"/>
              <a:t>Doug</a:t>
            </a:r>
            <a:r>
              <a:rPr lang="tr-TR" dirty="0"/>
              <a:t> </a:t>
            </a:r>
            <a:r>
              <a:rPr lang="tr-TR" dirty="0" err="1"/>
              <a:t>Laney</a:t>
            </a:r>
            <a:r>
              <a:rPr lang="tr-TR" dirty="0"/>
              <a:t> ile popülaritesinde ivme kazanmaya başlamıştır. Büyük Veri kavramı büyük hacimli -yapılandırılmış ve yapılandırılmamış- verileri ifade etmek için kullanılmaktadır. Bu veriler o kadar büyük, hızlı ve komplikedir ki geleneksel yöntemler kullanarak işlemek mümkün değildir.</a:t>
            </a:r>
          </a:p>
        </p:txBody>
      </p:sp>
      <p:sp>
        <p:nvSpPr>
          <p:cNvPr id="14" name="Metin kutusu 8"/>
          <p:cNvSpPr txBox="1"/>
          <p:nvPr/>
        </p:nvSpPr>
        <p:spPr>
          <a:xfrm>
            <a:off x="314272" y="3732108"/>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15"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Tree>
    <p:extLst>
      <p:ext uri="{BB962C8B-B14F-4D97-AF65-F5344CB8AC3E}">
        <p14:creationId xmlns:p14="http://schemas.microsoft.com/office/powerpoint/2010/main" val="28669366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Metin kutusu 5"/>
          <p:cNvSpPr txBox="1"/>
          <p:nvPr/>
        </p:nvSpPr>
        <p:spPr>
          <a:xfrm>
            <a:off x="688345" y="1057760"/>
            <a:ext cx="3243965" cy="446276"/>
          </a:xfrm>
          <a:prstGeom prst="rect">
            <a:avLst/>
          </a:prstGeom>
          <a:noFill/>
        </p:spPr>
        <p:txBody>
          <a:bodyPr wrap="none" rtlCol="0">
            <a:spAutoFit/>
          </a:bodyPr>
          <a:lstStyle/>
          <a:p>
            <a:r>
              <a:rPr lang="tr-TR" sz="2300" b="1" dirty="0" smtClean="0"/>
              <a:t>Büyük Veri Nasıl Oluştu ?</a:t>
            </a:r>
            <a:endParaRPr lang="tr-TR" sz="2300" b="1" dirty="0"/>
          </a:p>
        </p:txBody>
      </p:sp>
      <p:sp>
        <p:nvSpPr>
          <p:cNvPr id="15"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
        <p:nvSpPr>
          <p:cNvPr id="10" name="Metin kutusu 4"/>
          <p:cNvSpPr txBox="1"/>
          <p:nvPr/>
        </p:nvSpPr>
        <p:spPr>
          <a:xfrm>
            <a:off x="1062418" y="1751234"/>
            <a:ext cx="2438903" cy="369332"/>
          </a:xfrm>
          <a:prstGeom prst="rect">
            <a:avLst/>
          </a:prstGeom>
          <a:noFill/>
        </p:spPr>
        <p:txBody>
          <a:bodyPr wrap="square" rtlCol="0">
            <a:spAutoFit/>
          </a:bodyPr>
          <a:lstStyle/>
          <a:p>
            <a:r>
              <a:rPr lang="tr-TR" dirty="0" smtClean="0"/>
              <a:t>Sosyal Medya Verileri</a:t>
            </a:r>
            <a:endParaRPr lang="tr-TR" dirty="0"/>
          </a:p>
        </p:txBody>
      </p:sp>
      <p:sp>
        <p:nvSpPr>
          <p:cNvPr id="12" name="Metin kutusu 7"/>
          <p:cNvSpPr txBox="1"/>
          <p:nvPr/>
        </p:nvSpPr>
        <p:spPr>
          <a:xfrm>
            <a:off x="688345" y="1767860"/>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16" name="Metin kutusu 4"/>
          <p:cNvSpPr txBox="1"/>
          <p:nvPr/>
        </p:nvSpPr>
        <p:spPr>
          <a:xfrm>
            <a:off x="1062418" y="2296826"/>
            <a:ext cx="2869892" cy="369332"/>
          </a:xfrm>
          <a:prstGeom prst="rect">
            <a:avLst/>
          </a:prstGeom>
          <a:noFill/>
        </p:spPr>
        <p:txBody>
          <a:bodyPr wrap="square" rtlCol="0">
            <a:spAutoFit/>
          </a:bodyPr>
          <a:lstStyle/>
          <a:p>
            <a:r>
              <a:rPr lang="tr-TR" dirty="0" smtClean="0"/>
              <a:t>Mobil Telefon Uygulamaları</a:t>
            </a:r>
            <a:endParaRPr lang="tr-TR" dirty="0"/>
          </a:p>
        </p:txBody>
      </p:sp>
      <p:sp>
        <p:nvSpPr>
          <p:cNvPr id="17" name="Metin kutusu 7"/>
          <p:cNvSpPr txBox="1"/>
          <p:nvPr/>
        </p:nvSpPr>
        <p:spPr>
          <a:xfrm>
            <a:off x="688345" y="2313452"/>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18" name="Metin kutusu 4"/>
          <p:cNvSpPr txBox="1"/>
          <p:nvPr/>
        </p:nvSpPr>
        <p:spPr>
          <a:xfrm>
            <a:off x="1062418" y="2859044"/>
            <a:ext cx="4378262" cy="369332"/>
          </a:xfrm>
          <a:prstGeom prst="rect">
            <a:avLst/>
          </a:prstGeom>
          <a:noFill/>
        </p:spPr>
        <p:txBody>
          <a:bodyPr wrap="square" rtlCol="0">
            <a:spAutoFit/>
          </a:bodyPr>
          <a:lstStyle/>
          <a:p>
            <a:r>
              <a:rPr lang="tr-TR" dirty="0" err="1" smtClean="0"/>
              <a:t>Sensör</a:t>
            </a:r>
            <a:r>
              <a:rPr lang="tr-TR" dirty="0" smtClean="0"/>
              <a:t> Verileri (Akıllı ev, Otonom Araçlar </a:t>
            </a:r>
            <a:r>
              <a:rPr lang="tr-TR" dirty="0" err="1" smtClean="0"/>
              <a:t>vs</a:t>
            </a:r>
            <a:r>
              <a:rPr lang="tr-TR" dirty="0" smtClean="0"/>
              <a:t>)</a:t>
            </a:r>
            <a:endParaRPr lang="tr-TR" dirty="0"/>
          </a:p>
        </p:txBody>
      </p:sp>
      <p:sp>
        <p:nvSpPr>
          <p:cNvPr id="19" name="Metin kutusu 7"/>
          <p:cNvSpPr txBox="1"/>
          <p:nvPr/>
        </p:nvSpPr>
        <p:spPr>
          <a:xfrm>
            <a:off x="688345" y="2875670"/>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20" name="Metin kutusu 4"/>
          <p:cNvSpPr txBox="1"/>
          <p:nvPr/>
        </p:nvSpPr>
        <p:spPr>
          <a:xfrm>
            <a:off x="1062418" y="3437888"/>
            <a:ext cx="1388174" cy="369332"/>
          </a:xfrm>
          <a:prstGeom prst="rect">
            <a:avLst/>
          </a:prstGeom>
          <a:noFill/>
        </p:spPr>
        <p:txBody>
          <a:bodyPr wrap="square" rtlCol="0">
            <a:spAutoFit/>
          </a:bodyPr>
          <a:lstStyle/>
          <a:p>
            <a:r>
              <a:rPr lang="tr-TR" dirty="0" err="1" smtClean="0"/>
              <a:t>Log</a:t>
            </a:r>
            <a:r>
              <a:rPr lang="tr-TR" dirty="0" smtClean="0"/>
              <a:t> Verileri</a:t>
            </a:r>
            <a:endParaRPr lang="tr-TR" dirty="0"/>
          </a:p>
        </p:txBody>
      </p:sp>
      <p:sp>
        <p:nvSpPr>
          <p:cNvPr id="21" name="Metin kutusu 7"/>
          <p:cNvSpPr txBox="1"/>
          <p:nvPr/>
        </p:nvSpPr>
        <p:spPr>
          <a:xfrm>
            <a:off x="688345" y="3454514"/>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22" name="Metin kutusu 4"/>
          <p:cNvSpPr txBox="1"/>
          <p:nvPr/>
        </p:nvSpPr>
        <p:spPr>
          <a:xfrm>
            <a:off x="1062418" y="4015195"/>
            <a:ext cx="3445574" cy="369332"/>
          </a:xfrm>
          <a:prstGeom prst="rect">
            <a:avLst/>
          </a:prstGeom>
          <a:noFill/>
        </p:spPr>
        <p:txBody>
          <a:bodyPr wrap="square" rtlCol="0">
            <a:spAutoFit/>
          </a:bodyPr>
          <a:lstStyle/>
          <a:p>
            <a:r>
              <a:rPr lang="tr-TR" dirty="0" smtClean="0"/>
              <a:t>Gerçek Zamanlı Veri Analizi İhtiyacı</a:t>
            </a:r>
            <a:endParaRPr lang="tr-TR" dirty="0"/>
          </a:p>
        </p:txBody>
      </p:sp>
      <p:sp>
        <p:nvSpPr>
          <p:cNvPr id="23" name="Metin kutusu 7"/>
          <p:cNvSpPr txBox="1"/>
          <p:nvPr/>
        </p:nvSpPr>
        <p:spPr>
          <a:xfrm>
            <a:off x="688345" y="4031821"/>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24" name="Metin kutusu 4"/>
          <p:cNvSpPr txBox="1"/>
          <p:nvPr/>
        </p:nvSpPr>
        <p:spPr>
          <a:xfrm>
            <a:off x="1062418" y="4583384"/>
            <a:ext cx="4542854" cy="369332"/>
          </a:xfrm>
          <a:prstGeom prst="rect">
            <a:avLst/>
          </a:prstGeom>
          <a:noFill/>
        </p:spPr>
        <p:txBody>
          <a:bodyPr wrap="square" rtlCol="0">
            <a:spAutoFit/>
          </a:bodyPr>
          <a:lstStyle/>
          <a:p>
            <a:r>
              <a:rPr lang="tr-TR" dirty="0" smtClean="0"/>
              <a:t>Yapay Zeka Teknolojilerinin Veriye Bağımlılığı</a:t>
            </a:r>
            <a:endParaRPr lang="tr-TR" dirty="0"/>
          </a:p>
        </p:txBody>
      </p:sp>
      <p:sp>
        <p:nvSpPr>
          <p:cNvPr id="25" name="Metin kutusu 7"/>
          <p:cNvSpPr txBox="1"/>
          <p:nvPr/>
        </p:nvSpPr>
        <p:spPr>
          <a:xfrm>
            <a:off x="688345" y="4600010"/>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7160" y="1244811"/>
            <a:ext cx="4284826" cy="4284826"/>
          </a:xfrm>
          <a:prstGeom prst="rect">
            <a:avLst/>
          </a:prstGeom>
        </p:spPr>
      </p:pic>
      <p:pic>
        <p:nvPicPr>
          <p:cNvPr id="2050" name="Picture 2" descr="How Mobile Apps leverage Big Data to drive Sales and Market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36932" y="1649186"/>
            <a:ext cx="4683176" cy="32270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ta Is Key To Autonomous Vehicle Technology, And Tesla Says It&amp;#39;s Winn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5987" y="1676305"/>
            <a:ext cx="4965065" cy="3083306"/>
          </a:xfrm>
          <a:prstGeom prst="rect">
            <a:avLst/>
          </a:prstGeom>
          <a:noFill/>
          <a:extLst>
            <a:ext uri="{909E8E84-426E-40DD-AFC4-6F175D3DCCD1}">
              <a14:hiddenFill xmlns:a14="http://schemas.microsoft.com/office/drawing/2010/main">
                <a:solidFill>
                  <a:srgbClr val="FFFFFF"/>
                </a:solidFill>
              </a14:hiddenFill>
            </a:ext>
          </a:extLst>
        </p:spPr>
      </p:pic>
      <p:pic>
        <p:nvPicPr>
          <p:cNvPr id="27" name="Resim 1"/>
          <p:cNvPicPr>
            <a:picLocks noChangeAspect="1"/>
          </p:cNvPicPr>
          <p:nvPr/>
        </p:nvPicPr>
        <p:blipFill rotWithShape="1">
          <a:blip r:embed="rId7" cstate="print">
            <a:extLst>
              <a:ext uri="{28A0092B-C50C-407E-A947-70E740481C1C}">
                <a14:useLocalDpi xmlns:a14="http://schemas.microsoft.com/office/drawing/2010/main" val="0"/>
              </a:ext>
            </a:extLst>
          </a:blip>
          <a:srcRect l="41400" t="16413" r="10225" b="39594"/>
          <a:stretch/>
        </p:blipFill>
        <p:spPr>
          <a:xfrm>
            <a:off x="5929579" y="1742435"/>
            <a:ext cx="5897880" cy="3017520"/>
          </a:xfrm>
          <a:prstGeom prst="rect">
            <a:avLst/>
          </a:prstGeom>
        </p:spPr>
      </p:pic>
      <p:pic>
        <p:nvPicPr>
          <p:cNvPr id="28" name="Resim 2"/>
          <p:cNvPicPr>
            <a:picLocks noChangeAspect="1"/>
          </p:cNvPicPr>
          <p:nvPr/>
        </p:nvPicPr>
        <p:blipFill rotWithShape="1">
          <a:blip r:embed="rId8" cstate="print">
            <a:extLst>
              <a:ext uri="{28A0092B-C50C-407E-A947-70E740481C1C}">
                <a14:useLocalDpi xmlns:a14="http://schemas.microsoft.com/office/drawing/2010/main" val="0"/>
              </a:ext>
            </a:extLst>
          </a:blip>
          <a:srcRect l="48436" t="16667" r="7928" b="36000"/>
          <a:stretch/>
        </p:blipFill>
        <p:spPr>
          <a:xfrm>
            <a:off x="5929579" y="1551187"/>
            <a:ext cx="6020133" cy="3672074"/>
          </a:xfrm>
          <a:prstGeom prst="rect">
            <a:avLst/>
          </a:prstGeom>
        </p:spPr>
      </p:pic>
      <p:pic>
        <p:nvPicPr>
          <p:cNvPr id="29" name="Resim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55149" y="1424981"/>
            <a:ext cx="6464974" cy="3640042"/>
          </a:xfrm>
          <a:prstGeom prst="rect">
            <a:avLst/>
          </a:prstGeom>
        </p:spPr>
      </p:pic>
    </p:spTree>
    <p:extLst>
      <p:ext uri="{BB962C8B-B14F-4D97-AF65-F5344CB8AC3E}">
        <p14:creationId xmlns:p14="http://schemas.microsoft.com/office/powerpoint/2010/main" val="380425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arn(inVertical)">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xit" presetSubtype="21" fill="hold" nodeType="clickEffect">
                                  <p:stCondLst>
                                    <p:cond delay="0"/>
                                  </p:stCondLst>
                                  <p:childTnLst>
                                    <p:animEffect transition="out" filter="barn(inVertical)">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arn(inVertical)">
                                      <p:cBhvr>
                                        <p:cTn id="23" dur="500"/>
                                        <p:tgtEl>
                                          <p:spTgt spid="16"/>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arn(inVertical)">
                                      <p:cBhvr>
                                        <p:cTn id="26" dur="500"/>
                                        <p:tgtEl>
                                          <p:spTgt spid="17"/>
                                        </p:tgtEl>
                                      </p:cBhvr>
                                    </p:animEffect>
                                  </p:childTnLst>
                                </p:cTn>
                              </p:par>
                              <p:par>
                                <p:cTn id="27" presetID="16" presetClass="entr" presetSubtype="21" fill="hold" nodeType="with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barn(inVertical)">
                                      <p:cBhvr>
                                        <p:cTn id="29" dur="500"/>
                                        <p:tgtEl>
                                          <p:spTgt spid="2050"/>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xit" presetSubtype="21" fill="hold" nodeType="clickEffect">
                                  <p:stCondLst>
                                    <p:cond delay="0"/>
                                  </p:stCondLst>
                                  <p:childTnLst>
                                    <p:animEffect transition="out" filter="barn(inVertical)">
                                      <p:cBhvr>
                                        <p:cTn id="33" dur="500"/>
                                        <p:tgtEl>
                                          <p:spTgt spid="2050"/>
                                        </p:tgtEl>
                                      </p:cBhvr>
                                    </p:animEffect>
                                    <p:set>
                                      <p:cBhvr>
                                        <p:cTn id="34" dur="1" fill="hold">
                                          <p:stCondLst>
                                            <p:cond delay="499"/>
                                          </p:stCondLst>
                                        </p:cTn>
                                        <p:tgtEl>
                                          <p:spTgt spid="205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arn(inVertical)">
                                      <p:cBhvr>
                                        <p:cTn id="39" dur="500"/>
                                        <p:tgtEl>
                                          <p:spTgt spid="18"/>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arn(inVertical)">
                                      <p:cBhvr>
                                        <p:cTn id="42" dur="500"/>
                                        <p:tgtEl>
                                          <p:spTgt spid="19"/>
                                        </p:tgtEl>
                                      </p:cBhvr>
                                    </p:animEffect>
                                  </p:childTnLst>
                                </p:cTn>
                              </p:par>
                              <p:par>
                                <p:cTn id="43" presetID="16" presetClass="entr" presetSubtype="21" fill="hold" nodeType="withEffect">
                                  <p:stCondLst>
                                    <p:cond delay="0"/>
                                  </p:stCondLst>
                                  <p:childTnLst>
                                    <p:set>
                                      <p:cBhvr>
                                        <p:cTn id="44" dur="1" fill="hold">
                                          <p:stCondLst>
                                            <p:cond delay="0"/>
                                          </p:stCondLst>
                                        </p:cTn>
                                        <p:tgtEl>
                                          <p:spTgt spid="2052"/>
                                        </p:tgtEl>
                                        <p:attrNameLst>
                                          <p:attrName>style.visibility</p:attrName>
                                        </p:attrNameLst>
                                      </p:cBhvr>
                                      <p:to>
                                        <p:strVal val="visible"/>
                                      </p:to>
                                    </p:set>
                                    <p:animEffect transition="in" filter="barn(inVertical)">
                                      <p:cBhvr>
                                        <p:cTn id="45" dur="500"/>
                                        <p:tgtEl>
                                          <p:spTgt spid="2052"/>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xit" presetSubtype="21" fill="hold" nodeType="clickEffect">
                                  <p:stCondLst>
                                    <p:cond delay="0"/>
                                  </p:stCondLst>
                                  <p:childTnLst>
                                    <p:animEffect transition="out" filter="barn(inVertical)">
                                      <p:cBhvr>
                                        <p:cTn id="49" dur="500"/>
                                        <p:tgtEl>
                                          <p:spTgt spid="2052"/>
                                        </p:tgtEl>
                                      </p:cBhvr>
                                    </p:animEffect>
                                    <p:set>
                                      <p:cBhvr>
                                        <p:cTn id="50" dur="1" fill="hold">
                                          <p:stCondLst>
                                            <p:cond delay="499"/>
                                          </p:stCondLst>
                                        </p:cTn>
                                        <p:tgtEl>
                                          <p:spTgt spid="205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arn(inVertical)">
                                      <p:cBhvr>
                                        <p:cTn id="55" dur="500"/>
                                        <p:tgtEl>
                                          <p:spTgt spid="20"/>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arn(inVertical)">
                                      <p:cBhvr>
                                        <p:cTn id="58" dur="500"/>
                                        <p:tgtEl>
                                          <p:spTgt spid="21"/>
                                        </p:tgtEl>
                                      </p:cBhvr>
                                    </p:animEffect>
                                  </p:childTnLst>
                                </p:cTn>
                              </p:par>
                              <p:par>
                                <p:cTn id="59" presetID="16" presetClass="entr" presetSubtype="21"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barn(inVertical)">
                                      <p:cBhvr>
                                        <p:cTn id="61" dur="5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xit" presetSubtype="21" fill="hold" nodeType="clickEffect">
                                  <p:stCondLst>
                                    <p:cond delay="0"/>
                                  </p:stCondLst>
                                  <p:childTnLst>
                                    <p:animEffect transition="out" filter="barn(inVertical)">
                                      <p:cBhvr>
                                        <p:cTn id="65" dur="500"/>
                                        <p:tgtEl>
                                          <p:spTgt spid="27"/>
                                        </p:tgtEl>
                                      </p:cBhvr>
                                    </p:animEffect>
                                    <p:set>
                                      <p:cBhvr>
                                        <p:cTn id="66" dur="1" fill="hold">
                                          <p:stCondLst>
                                            <p:cond delay="499"/>
                                          </p:stCondLst>
                                        </p:cTn>
                                        <p:tgtEl>
                                          <p:spTgt spid="2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barn(inVertical)">
                                      <p:cBhvr>
                                        <p:cTn id="71" dur="500"/>
                                        <p:tgtEl>
                                          <p:spTgt spid="22"/>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barn(inVertical)">
                                      <p:cBhvr>
                                        <p:cTn id="74" dur="500"/>
                                        <p:tgtEl>
                                          <p:spTgt spid="23"/>
                                        </p:tgtEl>
                                      </p:cBhvr>
                                    </p:animEffect>
                                  </p:childTnLst>
                                </p:cTn>
                              </p:par>
                              <p:par>
                                <p:cTn id="75" presetID="16" presetClass="entr" presetSubtype="21"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barn(inVertical)">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xit" presetSubtype="21" fill="hold" nodeType="clickEffect">
                                  <p:stCondLst>
                                    <p:cond delay="0"/>
                                  </p:stCondLst>
                                  <p:childTnLst>
                                    <p:animEffect transition="out" filter="barn(inVertical)">
                                      <p:cBhvr>
                                        <p:cTn id="81" dur="500"/>
                                        <p:tgtEl>
                                          <p:spTgt spid="28"/>
                                        </p:tgtEl>
                                      </p:cBhvr>
                                    </p:animEffect>
                                    <p:set>
                                      <p:cBhvr>
                                        <p:cTn id="82" dur="1" fill="hold">
                                          <p:stCondLst>
                                            <p:cond delay="499"/>
                                          </p:stCondLst>
                                        </p:cTn>
                                        <p:tgtEl>
                                          <p:spTgt spid="28"/>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barn(inVertical)">
                                      <p:cBhvr>
                                        <p:cTn id="87" dur="500"/>
                                        <p:tgtEl>
                                          <p:spTgt spid="24"/>
                                        </p:tgtEl>
                                      </p:cBhvr>
                                    </p:animEffect>
                                  </p:childTnLst>
                                </p:cTn>
                              </p:par>
                              <p:par>
                                <p:cTn id="88" presetID="16" presetClass="entr" presetSubtype="21" fill="hold" grpId="0"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barn(inVertical)">
                                      <p:cBhvr>
                                        <p:cTn id="90" dur="500"/>
                                        <p:tgtEl>
                                          <p:spTgt spid="25"/>
                                        </p:tgtEl>
                                      </p:cBhvr>
                                    </p:animEffect>
                                  </p:childTnLst>
                                </p:cTn>
                              </p:par>
                              <p:par>
                                <p:cTn id="91" presetID="16" presetClass="entr" presetSubtype="21" fill="hold"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barn(inVertical)">
                                      <p:cBhvr>
                                        <p:cTn id="93" dur="500"/>
                                        <p:tgtEl>
                                          <p:spTgt spid="29"/>
                                        </p:tgtEl>
                                      </p:cBhvr>
                                    </p:animEffect>
                                  </p:childTnLst>
                                </p:cTn>
                              </p:par>
                            </p:childTnLst>
                          </p:cTn>
                        </p:par>
                      </p:childTnLst>
                    </p:cTn>
                  </p:par>
                  <p:par>
                    <p:cTn id="94" fill="hold">
                      <p:stCondLst>
                        <p:cond delay="indefinite"/>
                      </p:stCondLst>
                      <p:childTnLst>
                        <p:par>
                          <p:cTn id="95" fill="hold">
                            <p:stCondLst>
                              <p:cond delay="0"/>
                            </p:stCondLst>
                            <p:childTnLst>
                              <p:par>
                                <p:cTn id="96" presetID="16" presetClass="exit" presetSubtype="21" fill="hold" nodeType="clickEffect">
                                  <p:stCondLst>
                                    <p:cond delay="0"/>
                                  </p:stCondLst>
                                  <p:childTnLst>
                                    <p:animEffect transition="out" filter="barn(inVertical)">
                                      <p:cBhvr>
                                        <p:cTn id="97" dur="500"/>
                                        <p:tgtEl>
                                          <p:spTgt spid="29"/>
                                        </p:tgtEl>
                                      </p:cBhvr>
                                    </p:animEffect>
                                    <p:set>
                                      <p:cBhvr>
                                        <p:cTn id="98"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P spid="17" grpId="0"/>
      <p:bldP spid="18" grpId="0"/>
      <p:bldP spid="19" grpId="0"/>
      <p:bldP spid="20" grpId="0"/>
      <p:bldP spid="21" grpId="0"/>
      <p:bldP spid="22" grpId="0"/>
      <p:bldP spid="23" grpId="0"/>
      <p:bldP spid="24"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Metin kutusu 5"/>
          <p:cNvSpPr txBox="1"/>
          <p:nvPr/>
        </p:nvSpPr>
        <p:spPr>
          <a:xfrm>
            <a:off x="4671922" y="792697"/>
            <a:ext cx="2848152" cy="446276"/>
          </a:xfrm>
          <a:prstGeom prst="rect">
            <a:avLst/>
          </a:prstGeom>
          <a:noFill/>
        </p:spPr>
        <p:txBody>
          <a:bodyPr wrap="none" rtlCol="0">
            <a:spAutoFit/>
          </a:bodyPr>
          <a:lstStyle/>
          <a:p>
            <a:r>
              <a:rPr lang="tr-TR" sz="2300" b="1" dirty="0"/>
              <a:t>Büyük Veri </a:t>
            </a:r>
            <a:r>
              <a:rPr lang="tr-TR" sz="2300" b="1" dirty="0" smtClean="0"/>
              <a:t>Bileşenleri</a:t>
            </a:r>
            <a:endParaRPr lang="tr-TR" sz="2300" b="1" dirty="0"/>
          </a:p>
        </p:txBody>
      </p:sp>
      <p:sp>
        <p:nvSpPr>
          <p:cNvPr id="15"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pic>
        <p:nvPicPr>
          <p:cNvPr id="12" name="Resi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2316" y="1504036"/>
            <a:ext cx="7687365" cy="4642625"/>
          </a:xfrm>
          <a:prstGeom prst="rect">
            <a:avLst/>
          </a:prstGeom>
        </p:spPr>
      </p:pic>
    </p:spTree>
    <p:extLst>
      <p:ext uri="{BB962C8B-B14F-4D97-AF65-F5344CB8AC3E}">
        <p14:creationId xmlns:p14="http://schemas.microsoft.com/office/powerpoint/2010/main" val="41249748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5" name="Metin kutusu 3"/>
          <p:cNvSpPr txBox="1"/>
          <p:nvPr/>
        </p:nvSpPr>
        <p:spPr>
          <a:xfrm>
            <a:off x="4910568" y="0"/>
            <a:ext cx="3148378" cy="369332"/>
          </a:xfrm>
          <a:prstGeom prst="rect">
            <a:avLst/>
          </a:prstGeom>
          <a:noFill/>
        </p:spPr>
        <p:txBody>
          <a:bodyPr wrap="square" rtlCol="0">
            <a:spAutoFit/>
          </a:bodyPr>
          <a:lstStyle/>
          <a:p>
            <a:r>
              <a:rPr lang="tr-TR" dirty="0" smtClean="0">
                <a:solidFill>
                  <a:schemeClr val="bg1"/>
                </a:solidFill>
              </a:rPr>
              <a:t>Büyük Veri Ekosistemi</a:t>
            </a:r>
            <a:endParaRPr lang="tr-TR" dirty="0">
              <a:solidFill>
                <a:schemeClr val="bg1"/>
              </a:solidFill>
            </a:endParaRPr>
          </a:p>
        </p:txBody>
      </p:sp>
      <p:sp>
        <p:nvSpPr>
          <p:cNvPr id="6" name="Metin kutusu 4"/>
          <p:cNvSpPr txBox="1"/>
          <p:nvPr/>
        </p:nvSpPr>
        <p:spPr>
          <a:xfrm>
            <a:off x="845507" y="921406"/>
            <a:ext cx="3944926" cy="446276"/>
          </a:xfrm>
          <a:prstGeom prst="rect">
            <a:avLst/>
          </a:prstGeom>
          <a:noFill/>
        </p:spPr>
        <p:txBody>
          <a:bodyPr wrap="none" rtlCol="0">
            <a:spAutoFit/>
          </a:bodyPr>
          <a:lstStyle/>
          <a:p>
            <a:r>
              <a:rPr lang="tr-TR" sz="2300" b="1" dirty="0"/>
              <a:t>Büyük Veri Özellikleri - Volume</a:t>
            </a:r>
          </a:p>
        </p:txBody>
      </p:sp>
      <p:sp>
        <p:nvSpPr>
          <p:cNvPr id="7" name="Metin kutusu 6"/>
          <p:cNvSpPr txBox="1"/>
          <p:nvPr/>
        </p:nvSpPr>
        <p:spPr>
          <a:xfrm>
            <a:off x="845507" y="1827424"/>
            <a:ext cx="3944925" cy="1200329"/>
          </a:xfrm>
          <a:prstGeom prst="rect">
            <a:avLst/>
          </a:prstGeom>
          <a:noFill/>
        </p:spPr>
        <p:txBody>
          <a:bodyPr wrap="square" rtlCol="0">
            <a:spAutoFit/>
          </a:bodyPr>
          <a:lstStyle/>
          <a:p>
            <a:r>
              <a:rPr lang="tr-TR" dirty="0"/>
              <a:t>Bir verinin ‘büyük veri’ olup olmamasının en önemli şartı ciddi </a:t>
            </a:r>
            <a:r>
              <a:rPr lang="tr-TR" dirty="0" smtClean="0"/>
              <a:t>boyutlarda olmasıdır. Verinin </a:t>
            </a:r>
            <a:r>
              <a:rPr lang="tr-TR" dirty="0"/>
              <a:t>boyutu verinin değerini belirler</a:t>
            </a:r>
          </a:p>
        </p:txBody>
      </p:sp>
      <p:sp>
        <p:nvSpPr>
          <p:cNvPr id="8" name="Metin kutusu 7"/>
          <p:cNvSpPr txBox="1"/>
          <p:nvPr/>
        </p:nvSpPr>
        <p:spPr>
          <a:xfrm>
            <a:off x="471434" y="1844050"/>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sp>
        <p:nvSpPr>
          <p:cNvPr id="10" name="Metin kutusu 8"/>
          <p:cNvSpPr txBox="1"/>
          <p:nvPr/>
        </p:nvSpPr>
        <p:spPr>
          <a:xfrm>
            <a:off x="845507" y="3270952"/>
            <a:ext cx="3734806" cy="2862322"/>
          </a:xfrm>
          <a:prstGeom prst="rect">
            <a:avLst/>
          </a:prstGeom>
          <a:noFill/>
        </p:spPr>
        <p:txBody>
          <a:bodyPr wrap="square" rtlCol="0">
            <a:spAutoFit/>
          </a:bodyPr>
          <a:lstStyle/>
          <a:p>
            <a:r>
              <a:rPr lang="tr-TR" dirty="0" smtClean="0"/>
              <a:t>Ticari </a:t>
            </a:r>
            <a:r>
              <a:rPr lang="tr-TR" dirty="0"/>
              <a:t>işlemler, akıllı cihazlar (</a:t>
            </a:r>
            <a:r>
              <a:rPr lang="tr-TR" dirty="0" err="1"/>
              <a:t>Iot</a:t>
            </a:r>
            <a:r>
              <a:rPr lang="tr-TR" dirty="0"/>
              <a:t>), endüstriyel ekipman, video, sosyal medya gibi kaynaklardan toplanan verileri içermektedir. Geçmişte bu kadar büyük hacimli verinin depolanması sorun yaratabilirdi fakat günümüzde “Data </a:t>
            </a:r>
            <a:r>
              <a:rPr lang="tr-TR" dirty="0" err="1"/>
              <a:t>Lakes</a:t>
            </a:r>
            <a:r>
              <a:rPr lang="tr-TR" dirty="0"/>
              <a:t>” ve “</a:t>
            </a:r>
            <a:r>
              <a:rPr lang="tr-TR" dirty="0" err="1"/>
              <a:t>Hadoop</a:t>
            </a:r>
            <a:r>
              <a:rPr lang="tr-TR" dirty="0"/>
              <a:t>” gibi ucuz depolama platformları bu veri yükünün depolanmasına yardımcı olmaktadır.</a:t>
            </a:r>
          </a:p>
        </p:txBody>
      </p:sp>
      <p:sp>
        <p:nvSpPr>
          <p:cNvPr id="11" name="Metin kutusu 9"/>
          <p:cNvSpPr txBox="1"/>
          <p:nvPr/>
        </p:nvSpPr>
        <p:spPr>
          <a:xfrm>
            <a:off x="471434" y="3287578"/>
            <a:ext cx="324196" cy="369332"/>
          </a:xfrm>
          <a:prstGeom prst="rect">
            <a:avLst/>
          </a:prstGeom>
          <a:noFill/>
        </p:spPr>
        <p:txBody>
          <a:bodyPr wrap="square" rtlCol="0">
            <a:spAutoFit/>
          </a:bodyPr>
          <a:lstStyle/>
          <a:p>
            <a:r>
              <a:rPr lang="tr-TR" b="1" dirty="0">
                <a:solidFill>
                  <a:srgbClr val="116DAE"/>
                </a:solidFill>
                <a:latin typeface="Arial Black" panose="020B0A04020102020204" pitchFamily="34" charset="0"/>
              </a:rPr>
              <a:t>&gt;</a:t>
            </a:r>
          </a:p>
        </p:txBody>
      </p:sp>
      <p:pic>
        <p:nvPicPr>
          <p:cNvPr id="13" name="Resi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9237" y="1844049"/>
            <a:ext cx="6680335" cy="4175209"/>
          </a:xfrm>
          <a:prstGeom prst="rect">
            <a:avLst/>
          </a:prstGeom>
        </p:spPr>
      </p:pic>
    </p:spTree>
    <p:extLst>
      <p:ext uri="{BB962C8B-B14F-4D97-AF65-F5344CB8AC3E}">
        <p14:creationId xmlns:p14="http://schemas.microsoft.com/office/powerpoint/2010/main" val="312320368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ags/tag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alka Açık / Public"/>
  <p:tag name="BJHEADERFOOTERTEXTMARKING" val="Halka Açık / Public"/>
</p:tagLst>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d="http://www.w3.org/2001/XMLSchema" xmlns:xsi="http://www.w3.org/2001/XMLSchema-instance" xmlns="http://www.boldonjames.com/2008/01/sie/internal/label" sislVersion="0" policy="36b134ba-c2bb-4205-890f-b91553a16a74" origin="userSelected">
  <element uid="06349fe2-caa7-4963-826b-abe65bc239d4" value=""/>
</sisl>
</file>

<file path=customXml/itemProps1.xml><?xml version="1.0" encoding="utf-8"?>
<ds:datastoreItem xmlns:ds="http://schemas.openxmlformats.org/officeDocument/2006/customXml" ds:itemID="{99589FEE-9607-4655-A8A4-DBF5C4980B33}">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otalTime>6866</TotalTime>
  <Words>2147</Words>
  <Application>Microsoft Office PowerPoint</Application>
  <PresentationFormat>Geniş ekran</PresentationFormat>
  <Paragraphs>529</Paragraphs>
  <Slides>39</Slides>
  <Notes>39</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39</vt:i4>
      </vt:variant>
    </vt:vector>
  </HeadingPairs>
  <TitlesOfParts>
    <vt:vector size="48" baseType="lpstr">
      <vt:lpstr>Arial</vt:lpstr>
      <vt:lpstr>Arial Black</vt:lpstr>
      <vt:lpstr>Arial Rounded MT Bold</vt:lpstr>
      <vt:lpstr>Calibri</vt:lpstr>
      <vt:lpstr>Calibri Light</vt:lpstr>
      <vt:lpstr>Segoe UI Historic</vt:lpstr>
      <vt:lpstr>Segoe UI Light</vt:lpstr>
      <vt:lpstr>Wingdings</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Ahmet KARAKÜLLEOĞLU</dc:creator>
  <cp:keywords>Halka Açık</cp:keywords>
  <cp:lastModifiedBy>Zeynep CAN</cp:lastModifiedBy>
  <cp:revision>185</cp:revision>
  <dcterms:created xsi:type="dcterms:W3CDTF">2020-07-23T06:59:22Z</dcterms:created>
  <dcterms:modified xsi:type="dcterms:W3CDTF">2022-02-14T14:02:10Z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e35d47c0-5efd-460d-b9fb-1ec251654844</vt:lpwstr>
  </property>
  <property fmtid="{D5CDD505-2E9C-101B-9397-08002B2CF9AE}" pid="3" name="bjClsUserRVM">
    <vt:lpwstr>[]</vt:lpwstr>
  </property>
  <property fmtid="{D5CDD505-2E9C-101B-9397-08002B2CF9AE}" pid="4" name="bjSaver">
    <vt:lpwstr>5+UjFdbHyIa89+ximHxlQbXnf68x9z/U</vt:lpwstr>
  </property>
  <property fmtid="{D5CDD505-2E9C-101B-9397-08002B2CF9AE}" pid="5" name="bjDocumentLabelXML">
    <vt:lpwstr>&lt;?xml version="1.0" encoding="us-ascii"?&gt;&lt;sisl xmlns:xsd="http://www.w3.org/2001/XMLSchema" xmlns:xsi="http://www.w3.org/2001/XMLSchema-instance" sislVersion="0" policy="36b134ba-c2bb-4205-890f-b91553a16a74" origin="userSelected" xmlns="http://www.boldonj</vt:lpwstr>
  </property>
  <property fmtid="{D5CDD505-2E9C-101B-9397-08002B2CF9AE}" pid="6" name="bjDocumentLabelXML-0">
    <vt:lpwstr>ames.com/2008/01/sie/internal/label"&gt;&lt;element uid="06349fe2-caa7-4963-826b-abe65bc239d4" value="" /&gt;&lt;/sisl&gt;</vt:lpwstr>
  </property>
  <property fmtid="{D5CDD505-2E9C-101B-9397-08002B2CF9AE}" pid="7" name="bjDocumentSecurityLabel">
    <vt:lpwstr>Halka Açık</vt:lpwstr>
  </property>
  <property fmtid="{D5CDD505-2E9C-101B-9397-08002B2CF9AE}" pid="8" name="FBClassification">
    <vt:lpwstr>FB_PUBLIC</vt:lpwstr>
  </property>
</Properties>
</file>